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ITC Motter Corpus Regular" panose="020B0604020202020204" charset="0"/>
      <p:regular r:id="rId19"/>
    </p:embeddedFont>
    <p:embeddedFont>
      <p:font typeface="Montserrat" panose="00000500000000000000" pitchFamily="2" charset="0"/>
      <p:regular r:id="rId20"/>
    </p:embeddedFont>
    <p:embeddedFont>
      <p:font typeface="Montserrat Bold" panose="00000800000000000000" charset="0"/>
      <p:regular r:id="rId21"/>
    </p:embeddedFont>
    <p:embeddedFont>
      <p:font typeface="Montserrat Classic Bold" panose="020B0604020202020204" charset="0"/>
      <p:regular r:id="rId22"/>
    </p:embeddedFont>
    <p:embeddedFont>
      <p:font typeface="Montserrat Ultra-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22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CB2F0-7637-4D36-B46A-E1DEBA7756B5}"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837C9-1AD8-4947-B5E5-CF0BF9E1CB28}" type="slidenum">
              <a:rPr lang="en-GB" smtClean="0"/>
              <a:t>‹#›</a:t>
            </a:fld>
            <a:endParaRPr lang="en-GB"/>
          </a:p>
        </p:txBody>
      </p:sp>
    </p:spTree>
    <p:extLst>
      <p:ext uri="{BB962C8B-B14F-4D97-AF65-F5344CB8AC3E}">
        <p14:creationId xmlns:p14="http://schemas.microsoft.com/office/powerpoint/2010/main" val="114384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video: https://www.youtube.com/watch?v=-IraaalaNIg&amp;list=PLe5gquxpB35pEPmazmUejiwkBgFjW9vaw&amp;index=12</a:t>
            </a:r>
          </a:p>
        </p:txBody>
      </p:sp>
      <p:sp>
        <p:nvSpPr>
          <p:cNvPr id="4" name="Slide Number Placeholder 3"/>
          <p:cNvSpPr>
            <a:spLocks noGrp="1"/>
          </p:cNvSpPr>
          <p:nvPr>
            <p:ph type="sldNum" sz="quarter" idx="5"/>
          </p:nvPr>
        </p:nvSpPr>
        <p:spPr/>
        <p:txBody>
          <a:bodyPr/>
          <a:lstStyle/>
          <a:p>
            <a:fld id="{433837C9-1AD8-4947-B5E5-CF0BF9E1CB28}" type="slidenum">
              <a:rPr lang="en-GB" smtClean="0"/>
              <a:t>11</a:t>
            </a:fld>
            <a:endParaRPr lang="en-GB"/>
          </a:p>
        </p:txBody>
      </p:sp>
    </p:spTree>
    <p:extLst>
      <p:ext uri="{BB962C8B-B14F-4D97-AF65-F5344CB8AC3E}">
        <p14:creationId xmlns:p14="http://schemas.microsoft.com/office/powerpoint/2010/main" val="217987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IraaalaNIg?list=PLe5gquxpB35pEPmazmUejiwkBgFjW9vaw"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svg"/><Relationship Id="rId18" Type="http://schemas.openxmlformats.org/officeDocument/2006/relationships/image" Target="../media/image32.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8.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hyperlink" Target="mailto:askus@familylives.org.uk" TargetMode="External"/><Relationship Id="rId5" Type="http://schemas.openxmlformats.org/officeDocument/2006/relationships/image" Target="../media/image21.svg"/><Relationship Id="rId15" Type="http://schemas.openxmlformats.org/officeDocument/2006/relationships/image" Target="../media/image29.png"/><Relationship Id="rId10" Type="http://schemas.openxmlformats.org/officeDocument/2006/relationships/hyperlink" Target="http://www.familylives.org.uk/" TargetMode="External"/><Relationship Id="rId19"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5EA"/>
        </a:solidFill>
        <a:effectLst/>
      </p:bgPr>
    </p:bg>
    <p:spTree>
      <p:nvGrpSpPr>
        <p:cNvPr id="1" name=""/>
        <p:cNvGrpSpPr/>
        <p:nvPr/>
      </p:nvGrpSpPr>
      <p:grpSpPr>
        <a:xfrm>
          <a:off x="0" y="0"/>
          <a:ext cx="0" cy="0"/>
          <a:chOff x="0" y="0"/>
          <a:chExt cx="0" cy="0"/>
        </a:xfrm>
      </p:grpSpPr>
      <p:grpSp>
        <p:nvGrpSpPr>
          <p:cNvPr id="2" name="Group 2"/>
          <p:cNvGrpSpPr/>
          <p:nvPr/>
        </p:nvGrpSpPr>
        <p:grpSpPr>
          <a:xfrm>
            <a:off x="14164270" y="8320792"/>
            <a:ext cx="3545639" cy="1131338"/>
            <a:chOff x="0" y="0"/>
            <a:chExt cx="4417685" cy="1409589"/>
          </a:xfrm>
        </p:grpSpPr>
        <p:sp>
          <p:nvSpPr>
            <p:cNvPr id="3" name="Freeform 3"/>
            <p:cNvSpPr/>
            <p:nvPr/>
          </p:nvSpPr>
          <p:spPr>
            <a:xfrm>
              <a:off x="0" y="0"/>
              <a:ext cx="4417695" cy="1409573"/>
            </a:xfrm>
            <a:custGeom>
              <a:avLst/>
              <a:gdLst/>
              <a:ahLst/>
              <a:cxnLst/>
              <a:rect l="l" t="t" r="r" b="b"/>
              <a:pathLst>
                <a:path w="4417695" h="1409573">
                  <a:moveTo>
                    <a:pt x="0" y="0"/>
                  </a:moveTo>
                  <a:lnTo>
                    <a:pt x="4417695" y="0"/>
                  </a:lnTo>
                  <a:lnTo>
                    <a:pt x="4417695" y="1409573"/>
                  </a:lnTo>
                  <a:lnTo>
                    <a:pt x="0" y="1409573"/>
                  </a:lnTo>
                  <a:lnTo>
                    <a:pt x="0" y="0"/>
                  </a:lnTo>
                  <a:close/>
                </a:path>
              </a:pathLst>
            </a:custGeom>
            <a:blipFill>
              <a:blip r:embed="rId2"/>
              <a:stretch>
                <a:fillRect b="-1"/>
              </a:stretch>
            </a:blipFill>
          </p:spPr>
          <p:txBody>
            <a:bodyPr/>
            <a:lstStyle/>
            <a:p>
              <a:endParaRPr lang="en-GB"/>
            </a:p>
          </p:txBody>
        </p:sp>
      </p:grpSp>
      <p:sp>
        <p:nvSpPr>
          <p:cNvPr id="4" name="Freeform 4"/>
          <p:cNvSpPr/>
          <p:nvPr/>
        </p:nvSpPr>
        <p:spPr>
          <a:xfrm>
            <a:off x="0" y="-204693"/>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blipFill>
            <a:blip r:embed="rId3"/>
            <a:stretch>
              <a:fillRect t="-24027" b="-24027"/>
            </a:stretch>
          </a:blipFill>
        </p:spPr>
        <p:txBody>
          <a:bodyPr/>
          <a:lstStyle/>
          <a:p>
            <a:endParaRPr lang="en-GB"/>
          </a:p>
        </p:txBody>
      </p:sp>
      <p:sp>
        <p:nvSpPr>
          <p:cNvPr id="5" name="TextBox 5"/>
          <p:cNvSpPr txBox="1"/>
          <p:nvPr/>
        </p:nvSpPr>
        <p:spPr>
          <a:xfrm>
            <a:off x="869161" y="8073142"/>
            <a:ext cx="12951600" cy="1138912"/>
          </a:xfrm>
          <a:prstGeom prst="rect">
            <a:avLst/>
          </a:prstGeom>
        </p:spPr>
        <p:txBody>
          <a:bodyPr lIns="0" tIns="0" rIns="0" bIns="0" rtlCol="0" anchor="t">
            <a:spAutoFit/>
          </a:bodyPr>
          <a:lstStyle/>
          <a:p>
            <a:pPr algn="l">
              <a:lnSpc>
                <a:spcPts val="9670"/>
              </a:lnSpc>
            </a:pPr>
            <a:r>
              <a:rPr lang="en-US" sz="5906">
                <a:solidFill>
                  <a:srgbClr val="1B2848"/>
                </a:solidFill>
                <a:latin typeface="Montserrat Classic Bold"/>
              </a:rPr>
              <a:t>Anti bullying week presentation</a:t>
            </a:r>
          </a:p>
        </p:txBody>
      </p:sp>
      <p:sp>
        <p:nvSpPr>
          <p:cNvPr id="6" name="TextBox 6"/>
          <p:cNvSpPr txBox="1"/>
          <p:nvPr/>
        </p:nvSpPr>
        <p:spPr>
          <a:xfrm>
            <a:off x="869161" y="9861590"/>
            <a:ext cx="4387341" cy="205184"/>
          </a:xfrm>
          <a:prstGeom prst="rect">
            <a:avLst/>
          </a:prstGeom>
        </p:spPr>
        <p:txBody>
          <a:bodyPr lIns="0" tIns="0" rIns="0" bIns="0" rtlCol="0" anchor="t">
            <a:spAutoFit/>
          </a:bodyPr>
          <a:lstStyle/>
          <a:p>
            <a:pPr algn="l">
              <a:lnSpc>
                <a:spcPts val="1620"/>
              </a:lnSpc>
            </a:pPr>
            <a:r>
              <a:rPr lang="en-US" sz="1350" spc="12" dirty="0">
                <a:solidFill>
                  <a:srgbClr val="000000"/>
                </a:solidFill>
                <a:latin typeface="Montserrat"/>
              </a:rPr>
              <a:t>© Copyright Family Lives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424"/>
            <a:ext cx="18288000" cy="1787476"/>
            <a:chOff x="0" y="0"/>
            <a:chExt cx="4816593" cy="470776"/>
          </a:xfrm>
        </p:grpSpPr>
        <p:sp>
          <p:nvSpPr>
            <p:cNvPr id="3" name="Freeform 3"/>
            <p:cNvSpPr/>
            <p:nvPr/>
          </p:nvSpPr>
          <p:spPr>
            <a:xfrm>
              <a:off x="0" y="0"/>
              <a:ext cx="4816592" cy="470776"/>
            </a:xfrm>
            <a:custGeom>
              <a:avLst/>
              <a:gdLst/>
              <a:ahLst/>
              <a:cxnLst/>
              <a:rect l="l" t="t" r="r" b="b"/>
              <a:pathLst>
                <a:path w="4816592" h="470776">
                  <a:moveTo>
                    <a:pt x="0" y="0"/>
                  </a:moveTo>
                  <a:lnTo>
                    <a:pt x="4816592" y="0"/>
                  </a:lnTo>
                  <a:lnTo>
                    <a:pt x="4816592" y="470776"/>
                  </a:lnTo>
                  <a:lnTo>
                    <a:pt x="0" y="470776"/>
                  </a:lnTo>
                  <a:close/>
                </a:path>
              </a:pathLst>
            </a:custGeom>
            <a:solidFill>
              <a:srgbClr val="D5D5EA"/>
            </a:solidFill>
          </p:spPr>
          <p:txBody>
            <a:bodyPr/>
            <a:lstStyle/>
            <a:p>
              <a:endParaRPr lang="en-GB"/>
            </a:p>
          </p:txBody>
        </p:sp>
        <p:sp>
          <p:nvSpPr>
            <p:cNvPr id="4" name="TextBox 4"/>
            <p:cNvSpPr txBox="1"/>
            <p:nvPr/>
          </p:nvSpPr>
          <p:spPr>
            <a:xfrm>
              <a:off x="0" y="-19050"/>
              <a:ext cx="4816593" cy="489826"/>
            </a:xfrm>
            <a:prstGeom prst="rect">
              <a:avLst/>
            </a:prstGeom>
          </p:spPr>
          <p:txBody>
            <a:bodyPr lIns="50800" tIns="50800" rIns="50800" bIns="50800" rtlCol="0" anchor="ctr"/>
            <a:lstStyle/>
            <a:p>
              <a:pPr algn="ctr">
                <a:lnSpc>
                  <a:spcPts val="3250"/>
                </a:lnSpc>
              </a:pPr>
              <a:endParaRPr/>
            </a:p>
          </p:txBody>
        </p:sp>
      </p:grpSp>
      <p:sp>
        <p:nvSpPr>
          <p:cNvPr id="5" name="Freeform 5"/>
          <p:cNvSpPr/>
          <p:nvPr/>
        </p:nvSpPr>
        <p:spPr>
          <a:xfrm>
            <a:off x="0" y="3363879"/>
            <a:ext cx="7692357" cy="6923121"/>
          </a:xfrm>
          <a:custGeom>
            <a:avLst/>
            <a:gdLst/>
            <a:ahLst/>
            <a:cxnLst/>
            <a:rect l="l" t="t" r="r" b="b"/>
            <a:pathLst>
              <a:path w="7692357" h="6923121">
                <a:moveTo>
                  <a:pt x="0" y="0"/>
                </a:moveTo>
                <a:lnTo>
                  <a:pt x="7692357" y="0"/>
                </a:lnTo>
                <a:lnTo>
                  <a:pt x="7692357" y="6923121"/>
                </a:lnTo>
                <a:lnTo>
                  <a:pt x="0" y="6923121"/>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8202426" y="2330520"/>
            <a:ext cx="9415381" cy="7092317"/>
          </a:xfrm>
          <a:prstGeom prst="rect">
            <a:avLst/>
          </a:prstGeom>
        </p:spPr>
        <p:txBody>
          <a:bodyPr lIns="0" tIns="0" rIns="0" bIns="0" rtlCol="0" anchor="t">
            <a:spAutoFit/>
          </a:bodyPr>
          <a:lstStyle/>
          <a:p>
            <a:pPr>
              <a:lnSpc>
                <a:spcPts val="5114"/>
              </a:lnSpc>
            </a:pPr>
            <a:r>
              <a:rPr lang="en-US" sz="3299">
                <a:solidFill>
                  <a:srgbClr val="1B2848"/>
                </a:solidFill>
                <a:latin typeface="Montserrat"/>
              </a:rPr>
              <a:t>Give the students 2 pieces of paper and ask them to put one on the table and screw up the other one as tightly as they can. Once they have done this, ask them to unravel the screwed up piece of paper and try to straighten it out the best they can. Then ask the students to hold up the two pieces of paper and compare the differences. Then you can reiterate to them that no matter how much you try to straighten things out, the scars of bullying remain. </a:t>
            </a:r>
          </a:p>
        </p:txBody>
      </p:sp>
      <p:sp>
        <p:nvSpPr>
          <p:cNvPr id="7" name="TextBox 7"/>
          <p:cNvSpPr txBox="1"/>
          <p:nvPr/>
        </p:nvSpPr>
        <p:spPr>
          <a:xfrm>
            <a:off x="512740" y="187742"/>
            <a:ext cx="17262521" cy="1256914"/>
          </a:xfrm>
          <a:prstGeom prst="rect">
            <a:avLst/>
          </a:prstGeom>
        </p:spPr>
        <p:txBody>
          <a:bodyPr lIns="0" tIns="0" rIns="0" bIns="0" rtlCol="0" anchor="t">
            <a:spAutoFit/>
          </a:bodyPr>
          <a:lstStyle/>
          <a:p>
            <a:pPr algn="l">
              <a:lnSpc>
                <a:spcPts val="10368"/>
              </a:lnSpc>
            </a:pPr>
            <a:r>
              <a:rPr lang="en-US" sz="7200">
                <a:solidFill>
                  <a:srgbClr val="1B2848"/>
                </a:solidFill>
                <a:latin typeface="Montserrat Ultra-Bold"/>
              </a:rPr>
              <a:t>Bullying task two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Dealing with bullying in school">
            <a:hlinkClick r:id="" action="ppaction://media"/>
            <a:extLst>
              <a:ext uri="{FF2B5EF4-FFF2-40B4-BE49-F238E27FC236}">
                <a16:creationId xmlns:a16="http://schemas.microsoft.com/office/drawing/2014/main" id="{2CCF4537-89B6-C5B8-D804-178BFAF007D4}"/>
              </a:ext>
            </a:extLst>
          </p:cNvPr>
          <p:cNvPicPr>
            <a:picLocks noRot="1" noChangeAspect="1"/>
          </p:cNvPicPr>
          <p:nvPr>
            <a:videoFile r:link="rId1"/>
          </p:nvPr>
        </p:nvPicPr>
        <p:blipFill>
          <a:blip r:embed="rId4"/>
          <a:stretch>
            <a:fillRect/>
          </a:stretch>
        </p:blipFill>
        <p:spPr>
          <a:xfrm>
            <a:off x="0" y="0"/>
            <a:ext cx="18288000" cy="10332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501499"/>
            <a:ext cx="17259300" cy="5963443"/>
            <a:chOff x="0" y="0"/>
            <a:chExt cx="23012400" cy="7951258"/>
          </a:xfrm>
        </p:grpSpPr>
        <p:grpSp>
          <p:nvGrpSpPr>
            <p:cNvPr id="3" name="Group 3"/>
            <p:cNvGrpSpPr/>
            <p:nvPr/>
          </p:nvGrpSpPr>
          <p:grpSpPr>
            <a:xfrm>
              <a:off x="0" y="0"/>
              <a:ext cx="23012400" cy="7951258"/>
              <a:chOff x="0" y="0"/>
              <a:chExt cx="4545659" cy="1570619"/>
            </a:xfrm>
          </p:grpSpPr>
          <p:sp>
            <p:nvSpPr>
              <p:cNvPr id="4" name="Freeform 4"/>
              <p:cNvSpPr/>
              <p:nvPr/>
            </p:nvSpPr>
            <p:spPr>
              <a:xfrm>
                <a:off x="0" y="0"/>
                <a:ext cx="4545659" cy="1570619"/>
              </a:xfrm>
              <a:custGeom>
                <a:avLst/>
                <a:gdLst/>
                <a:ahLst/>
                <a:cxnLst/>
                <a:rect l="l" t="t" r="r" b="b"/>
                <a:pathLst>
                  <a:path w="4545659" h="1570619">
                    <a:moveTo>
                      <a:pt x="0" y="0"/>
                    </a:moveTo>
                    <a:lnTo>
                      <a:pt x="4545659" y="0"/>
                    </a:lnTo>
                    <a:lnTo>
                      <a:pt x="4545659" y="1570619"/>
                    </a:lnTo>
                    <a:lnTo>
                      <a:pt x="0" y="1570619"/>
                    </a:lnTo>
                    <a:close/>
                  </a:path>
                </a:pathLst>
              </a:custGeom>
              <a:solidFill>
                <a:srgbClr val="FFFFFF"/>
              </a:solidFill>
              <a:ln w="28575" cap="sq">
                <a:solidFill>
                  <a:srgbClr val="E8AF11"/>
                </a:solidFill>
                <a:prstDash val="solid"/>
                <a:miter/>
              </a:ln>
            </p:spPr>
            <p:txBody>
              <a:bodyPr/>
              <a:lstStyle/>
              <a:p>
                <a:endParaRPr lang="en-GB"/>
              </a:p>
            </p:txBody>
          </p:sp>
          <p:sp>
            <p:nvSpPr>
              <p:cNvPr id="5" name="TextBox 5"/>
              <p:cNvSpPr txBox="1"/>
              <p:nvPr/>
            </p:nvSpPr>
            <p:spPr>
              <a:xfrm>
                <a:off x="0" y="-38100"/>
                <a:ext cx="4545659" cy="160871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685800" y="339665"/>
              <a:ext cx="1361359" cy="1361359"/>
            </a:xfrm>
            <a:custGeom>
              <a:avLst/>
              <a:gdLst/>
              <a:ahLst/>
              <a:cxnLst/>
              <a:rect l="l" t="t" r="r" b="b"/>
              <a:pathLst>
                <a:path w="1361359" h="1361359">
                  <a:moveTo>
                    <a:pt x="0" y="0"/>
                  </a:moveTo>
                  <a:lnTo>
                    <a:pt x="1361359" y="0"/>
                  </a:lnTo>
                  <a:lnTo>
                    <a:pt x="1361359" y="1361360"/>
                  </a:lnTo>
                  <a:lnTo>
                    <a:pt x="0" y="136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685800" y="2247599"/>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685800" y="4165299"/>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710694" y="6082999"/>
              <a:ext cx="1346706" cy="1346706"/>
            </a:xfrm>
            <a:custGeom>
              <a:avLst/>
              <a:gdLst/>
              <a:ahLst/>
              <a:cxnLst/>
              <a:rect l="l" t="t" r="r" b="b"/>
              <a:pathLst>
                <a:path w="1346706" h="1346706">
                  <a:moveTo>
                    <a:pt x="0" y="0"/>
                  </a:moveTo>
                  <a:lnTo>
                    <a:pt x="1346706" y="0"/>
                  </a:lnTo>
                  <a:lnTo>
                    <a:pt x="1346706" y="1346705"/>
                  </a:lnTo>
                  <a:lnTo>
                    <a:pt x="0" y="13467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TextBox 10"/>
            <p:cNvSpPr txBox="1"/>
            <p:nvPr/>
          </p:nvSpPr>
          <p:spPr>
            <a:xfrm>
              <a:off x="2568257" y="-193735"/>
              <a:ext cx="19758343" cy="7397957"/>
            </a:xfrm>
            <a:prstGeom prst="rect">
              <a:avLst/>
            </a:prstGeom>
          </p:spPr>
          <p:txBody>
            <a:bodyPr lIns="0" tIns="0" rIns="0" bIns="0" rtlCol="0" anchor="t">
              <a:spAutoFit/>
            </a:bodyPr>
            <a:lstStyle/>
            <a:p>
              <a:pPr>
                <a:lnSpc>
                  <a:spcPts val="11620"/>
                </a:lnSpc>
              </a:pPr>
              <a:r>
                <a:rPr lang="en-US" sz="4966">
                  <a:solidFill>
                    <a:srgbClr val="1B2848"/>
                  </a:solidFill>
                  <a:latin typeface="Montserrat Bold"/>
                </a:rPr>
                <a:t>Free helpline:</a:t>
              </a:r>
              <a:r>
                <a:rPr lang="en-US" sz="4966">
                  <a:solidFill>
                    <a:srgbClr val="1B2848"/>
                  </a:solidFill>
                  <a:latin typeface="Montserrat"/>
                </a:rPr>
                <a:t> 0808 800 2222 (9am-9pm)</a:t>
              </a:r>
            </a:p>
            <a:p>
              <a:pPr>
                <a:lnSpc>
                  <a:spcPts val="11620"/>
                </a:lnSpc>
              </a:pPr>
              <a:r>
                <a:rPr lang="en-US" sz="4966">
                  <a:solidFill>
                    <a:srgbClr val="1B2848"/>
                  </a:solidFill>
                  <a:latin typeface="Montserrat Bold"/>
                </a:rPr>
                <a:t>Website:</a:t>
              </a:r>
              <a:r>
                <a:rPr lang="en-US" sz="4966">
                  <a:solidFill>
                    <a:srgbClr val="1B2848"/>
                  </a:solidFill>
                  <a:latin typeface="Montserrat"/>
                </a:rPr>
                <a:t> </a:t>
              </a:r>
              <a:r>
                <a:rPr lang="en-US" sz="4966">
                  <a:solidFill>
                    <a:srgbClr val="1B2848"/>
                  </a:solidFill>
                  <a:latin typeface="Montserrat"/>
                  <a:hlinkClick r:id="rId10" tooltip="http://www.familylives.org.uk/"/>
                </a:rPr>
                <a:t>www.familylives.org.uk</a:t>
              </a:r>
              <a:r>
                <a:rPr lang="en-US" sz="4966">
                  <a:solidFill>
                    <a:srgbClr val="1B2848"/>
                  </a:solidFill>
                  <a:latin typeface="Montserrat"/>
                </a:rPr>
                <a:t> </a:t>
              </a:r>
            </a:p>
            <a:p>
              <a:pPr>
                <a:lnSpc>
                  <a:spcPts val="11620"/>
                </a:lnSpc>
              </a:pPr>
              <a:r>
                <a:rPr lang="en-US" sz="4966">
                  <a:solidFill>
                    <a:srgbClr val="1B2848"/>
                  </a:solidFill>
                  <a:latin typeface="Montserrat Bold"/>
                </a:rPr>
                <a:t>Email:</a:t>
              </a:r>
              <a:r>
                <a:rPr lang="en-US" sz="4966">
                  <a:solidFill>
                    <a:srgbClr val="1B2848"/>
                  </a:solidFill>
                  <a:latin typeface="Montserrat"/>
                </a:rPr>
                <a:t> </a:t>
              </a:r>
              <a:r>
                <a:rPr lang="en-US" sz="4966">
                  <a:solidFill>
                    <a:srgbClr val="1B2848"/>
                  </a:solidFill>
                  <a:latin typeface="Montserrat"/>
                  <a:hlinkClick r:id="rId11" tooltip="mailto:askus@familylives.org.uk"/>
                </a:rPr>
                <a:t>askus@familylives.org.uk</a:t>
              </a:r>
              <a:r>
                <a:rPr lang="en-US" sz="4966">
                  <a:solidFill>
                    <a:srgbClr val="1B2848"/>
                  </a:solidFill>
                  <a:latin typeface="Montserrat"/>
                </a:rPr>
                <a:t> </a:t>
              </a:r>
            </a:p>
            <a:p>
              <a:pPr>
                <a:lnSpc>
                  <a:spcPts val="11620"/>
                </a:lnSpc>
              </a:pPr>
              <a:r>
                <a:rPr lang="en-US" sz="4966">
                  <a:solidFill>
                    <a:srgbClr val="1B2848"/>
                  </a:solidFill>
                  <a:latin typeface="Montserrat Bold"/>
                </a:rPr>
                <a:t>Live chat: </a:t>
              </a:r>
              <a:r>
                <a:rPr lang="en-US" sz="4966">
                  <a:solidFill>
                    <a:srgbClr val="1B2848"/>
                  </a:solidFill>
                  <a:latin typeface="Montserrat"/>
                </a:rPr>
                <a:t>via website (Mon-Fri 10.30am – 9pm)</a:t>
              </a:r>
            </a:p>
          </p:txBody>
        </p:sp>
      </p:grpSp>
      <p:grpSp>
        <p:nvGrpSpPr>
          <p:cNvPr id="11" name="Group 11"/>
          <p:cNvGrpSpPr/>
          <p:nvPr/>
        </p:nvGrpSpPr>
        <p:grpSpPr>
          <a:xfrm>
            <a:off x="514350" y="7116941"/>
            <a:ext cx="7315200" cy="2141359"/>
            <a:chOff x="0" y="0"/>
            <a:chExt cx="9753600" cy="2855145"/>
          </a:xfrm>
        </p:grpSpPr>
        <p:sp>
          <p:nvSpPr>
            <p:cNvPr id="12" name="Freeform 12"/>
            <p:cNvSpPr/>
            <p:nvPr/>
          </p:nvSpPr>
          <p:spPr>
            <a:xfrm>
              <a:off x="0" y="0"/>
              <a:ext cx="9753600" cy="2855145"/>
            </a:xfrm>
            <a:custGeom>
              <a:avLst/>
              <a:gdLst/>
              <a:ahLst/>
              <a:cxnLst/>
              <a:rect l="l" t="t" r="r" b="b"/>
              <a:pathLst>
                <a:path w="9753600" h="2855145">
                  <a:moveTo>
                    <a:pt x="0" y="0"/>
                  </a:moveTo>
                  <a:lnTo>
                    <a:pt x="9753600" y="0"/>
                  </a:lnTo>
                  <a:lnTo>
                    <a:pt x="9753600" y="2855145"/>
                  </a:lnTo>
                  <a:lnTo>
                    <a:pt x="0" y="28551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13" name="Group 13"/>
            <p:cNvGrpSpPr/>
            <p:nvPr/>
          </p:nvGrpSpPr>
          <p:grpSpPr>
            <a:xfrm>
              <a:off x="2135918" y="286894"/>
              <a:ext cx="7123928" cy="1560540"/>
              <a:chOff x="0" y="0"/>
              <a:chExt cx="1407196" cy="308255"/>
            </a:xfrm>
          </p:grpSpPr>
          <p:sp>
            <p:nvSpPr>
              <p:cNvPr id="14" name="Freeform 14"/>
              <p:cNvSpPr/>
              <p:nvPr/>
            </p:nvSpPr>
            <p:spPr>
              <a:xfrm>
                <a:off x="0" y="0"/>
                <a:ext cx="1407196" cy="308255"/>
              </a:xfrm>
              <a:custGeom>
                <a:avLst/>
                <a:gdLst/>
                <a:ahLst/>
                <a:cxnLst/>
                <a:rect l="l" t="t" r="r" b="b"/>
                <a:pathLst>
                  <a:path w="1407196" h="308255">
                    <a:moveTo>
                      <a:pt x="0" y="0"/>
                    </a:moveTo>
                    <a:lnTo>
                      <a:pt x="1407196" y="0"/>
                    </a:lnTo>
                    <a:lnTo>
                      <a:pt x="1407196" y="308255"/>
                    </a:lnTo>
                    <a:lnTo>
                      <a:pt x="0" y="308255"/>
                    </a:lnTo>
                    <a:close/>
                  </a:path>
                </a:pathLst>
              </a:custGeom>
              <a:solidFill>
                <a:srgbClr val="F5F1E1"/>
              </a:solidFill>
            </p:spPr>
            <p:txBody>
              <a:bodyPr/>
              <a:lstStyle/>
              <a:p>
                <a:endParaRPr lang="en-GB"/>
              </a:p>
            </p:txBody>
          </p:sp>
          <p:sp>
            <p:nvSpPr>
              <p:cNvPr id="15" name="TextBox 15"/>
              <p:cNvSpPr txBox="1"/>
              <p:nvPr/>
            </p:nvSpPr>
            <p:spPr>
              <a:xfrm>
                <a:off x="0" y="-19050"/>
                <a:ext cx="1407196" cy="327305"/>
              </a:xfrm>
              <a:prstGeom prst="rect">
                <a:avLst/>
              </a:prstGeom>
            </p:spPr>
            <p:txBody>
              <a:bodyPr lIns="50800" tIns="50800" rIns="50800" bIns="50800" rtlCol="0" anchor="ctr"/>
              <a:lstStyle/>
              <a:p>
                <a:pPr algn="ctr">
                  <a:lnSpc>
                    <a:spcPts val="3250"/>
                  </a:lnSpc>
                </a:pPr>
                <a:endParaRPr/>
              </a:p>
            </p:txBody>
          </p:sp>
        </p:grpSp>
      </p:grpSp>
      <p:sp>
        <p:nvSpPr>
          <p:cNvPr id="16" name="Freeform 16"/>
          <p:cNvSpPr/>
          <p:nvPr/>
        </p:nvSpPr>
        <p:spPr>
          <a:xfrm>
            <a:off x="2352475" y="7353123"/>
            <a:ext cx="1070679" cy="1070679"/>
          </a:xfrm>
          <a:custGeom>
            <a:avLst/>
            <a:gdLst/>
            <a:ahLst/>
            <a:cxnLst/>
            <a:rect l="l" t="t" r="r" b="b"/>
            <a:pathLst>
              <a:path w="1070679" h="1070679">
                <a:moveTo>
                  <a:pt x="0" y="0"/>
                </a:moveTo>
                <a:lnTo>
                  <a:pt x="1070680" y="0"/>
                </a:lnTo>
                <a:lnTo>
                  <a:pt x="1070680" y="1070679"/>
                </a:lnTo>
                <a:lnTo>
                  <a:pt x="0" y="1070679"/>
                </a:lnTo>
                <a:lnTo>
                  <a:pt x="0" y="0"/>
                </a:lnTo>
                <a:close/>
              </a:path>
            </a:pathLst>
          </a:custGeom>
          <a:blipFill>
            <a:blip r:embed="rId14"/>
            <a:stretch>
              <a:fillRect/>
            </a:stretch>
          </a:blipFill>
        </p:spPr>
        <p:txBody>
          <a:bodyPr/>
          <a:lstStyle/>
          <a:p>
            <a:endParaRPr lang="en-GB"/>
          </a:p>
        </p:txBody>
      </p:sp>
      <p:sp>
        <p:nvSpPr>
          <p:cNvPr id="17" name="Freeform 17"/>
          <p:cNvSpPr/>
          <p:nvPr/>
        </p:nvSpPr>
        <p:spPr>
          <a:xfrm>
            <a:off x="3636609" y="7353121"/>
            <a:ext cx="1070682" cy="1070682"/>
          </a:xfrm>
          <a:custGeom>
            <a:avLst/>
            <a:gdLst/>
            <a:ahLst/>
            <a:cxnLst/>
            <a:rect l="l" t="t" r="r" b="b"/>
            <a:pathLst>
              <a:path w="1070682" h="1070682">
                <a:moveTo>
                  <a:pt x="0" y="0"/>
                </a:moveTo>
                <a:lnTo>
                  <a:pt x="1070682" y="0"/>
                </a:lnTo>
                <a:lnTo>
                  <a:pt x="1070682" y="1070681"/>
                </a:lnTo>
                <a:lnTo>
                  <a:pt x="0" y="10706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p:cNvSpPr/>
          <p:nvPr/>
        </p:nvSpPr>
        <p:spPr>
          <a:xfrm>
            <a:off x="4916841" y="7353121"/>
            <a:ext cx="1070682" cy="1070682"/>
          </a:xfrm>
          <a:custGeom>
            <a:avLst/>
            <a:gdLst/>
            <a:ahLst/>
            <a:cxnLst/>
            <a:rect l="l" t="t" r="r" b="b"/>
            <a:pathLst>
              <a:path w="1070682" h="1070682">
                <a:moveTo>
                  <a:pt x="0" y="0"/>
                </a:moveTo>
                <a:lnTo>
                  <a:pt x="1070682" y="0"/>
                </a:lnTo>
                <a:lnTo>
                  <a:pt x="1070682" y="1070681"/>
                </a:lnTo>
                <a:lnTo>
                  <a:pt x="0" y="107068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19" name="Freeform 19"/>
          <p:cNvSpPr/>
          <p:nvPr/>
        </p:nvSpPr>
        <p:spPr>
          <a:xfrm>
            <a:off x="6197073" y="7353123"/>
            <a:ext cx="995732" cy="1070679"/>
          </a:xfrm>
          <a:custGeom>
            <a:avLst/>
            <a:gdLst/>
            <a:ahLst/>
            <a:cxnLst/>
            <a:rect l="l" t="t" r="r" b="b"/>
            <a:pathLst>
              <a:path w="995732" h="1070679">
                <a:moveTo>
                  <a:pt x="0" y="0"/>
                </a:moveTo>
                <a:lnTo>
                  <a:pt x="995731" y="0"/>
                </a:lnTo>
                <a:lnTo>
                  <a:pt x="995731" y="1070679"/>
                </a:lnTo>
                <a:lnTo>
                  <a:pt x="0" y="10706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20" name="TextBox 20"/>
          <p:cNvSpPr txBox="1"/>
          <p:nvPr/>
        </p:nvSpPr>
        <p:spPr>
          <a:xfrm>
            <a:off x="8295141" y="7143573"/>
            <a:ext cx="8964159" cy="1352537"/>
          </a:xfrm>
          <a:prstGeom prst="rect">
            <a:avLst/>
          </a:prstGeom>
        </p:spPr>
        <p:txBody>
          <a:bodyPr lIns="0" tIns="0" rIns="0" bIns="0" rtlCol="0" anchor="t">
            <a:spAutoFit/>
          </a:bodyPr>
          <a:lstStyle/>
          <a:p>
            <a:pPr>
              <a:lnSpc>
                <a:spcPts val="10500"/>
              </a:lnSpc>
              <a:spcBef>
                <a:spcPct val="0"/>
              </a:spcBef>
            </a:pPr>
            <a:r>
              <a:rPr lang="en-US" sz="7500" spc="607">
                <a:solidFill>
                  <a:srgbClr val="E8AF11"/>
                </a:solidFill>
                <a:latin typeface="ITC Motter Corpus Regular"/>
              </a:rPr>
              <a:t>@BULLYINGUK</a:t>
            </a:r>
          </a:p>
        </p:txBody>
      </p:sp>
      <p:sp>
        <p:nvSpPr>
          <p:cNvPr id="23" name="TextBox 22">
            <a:extLst>
              <a:ext uri="{FF2B5EF4-FFF2-40B4-BE49-F238E27FC236}">
                <a16:creationId xmlns:a16="http://schemas.microsoft.com/office/drawing/2014/main" id="{93D31A12-B7D5-C0DE-02CE-59B438541C93}"/>
              </a:ext>
            </a:extLst>
          </p:cNvPr>
          <p:cNvSpPr txBox="1"/>
          <p:nvPr/>
        </p:nvSpPr>
        <p:spPr>
          <a:xfrm>
            <a:off x="14020800" y="9567187"/>
            <a:ext cx="4419600" cy="369332"/>
          </a:xfrm>
          <a:prstGeom prst="rect">
            <a:avLst/>
          </a:prstGeom>
          <a:noFill/>
        </p:spPr>
        <p:txBody>
          <a:bodyPr wrap="square" rtlCol="0">
            <a:spAutoFit/>
          </a:bodyPr>
          <a:lstStyle/>
          <a:p>
            <a:r>
              <a:rPr lang="en-US" sz="1800" spc="12" dirty="0">
                <a:solidFill>
                  <a:srgbClr val="000000"/>
                </a:solidFill>
                <a:latin typeface="Montserrat"/>
              </a:rPr>
              <a:t>© Copyright Family Lives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5740"/>
            <a:ext cx="13734722" cy="1704325"/>
            <a:chOff x="0" y="0"/>
            <a:chExt cx="3617375" cy="448876"/>
          </a:xfrm>
        </p:grpSpPr>
        <p:sp>
          <p:nvSpPr>
            <p:cNvPr id="3" name="Freeform 3"/>
            <p:cNvSpPr/>
            <p:nvPr/>
          </p:nvSpPr>
          <p:spPr>
            <a:xfrm>
              <a:off x="0" y="0"/>
              <a:ext cx="3617375" cy="448876"/>
            </a:xfrm>
            <a:custGeom>
              <a:avLst/>
              <a:gdLst/>
              <a:ahLst/>
              <a:cxnLst/>
              <a:rect l="l" t="t" r="r" b="b"/>
              <a:pathLst>
                <a:path w="3617375" h="448876">
                  <a:moveTo>
                    <a:pt x="0" y="0"/>
                  </a:moveTo>
                  <a:lnTo>
                    <a:pt x="3617375" y="0"/>
                  </a:lnTo>
                  <a:lnTo>
                    <a:pt x="3617375" y="448876"/>
                  </a:lnTo>
                  <a:lnTo>
                    <a:pt x="0" y="448876"/>
                  </a:lnTo>
                  <a:close/>
                </a:path>
              </a:pathLst>
            </a:custGeom>
            <a:solidFill>
              <a:srgbClr val="D5D5EA"/>
            </a:solidFill>
          </p:spPr>
          <p:txBody>
            <a:bodyPr/>
            <a:lstStyle/>
            <a:p>
              <a:endParaRPr lang="en-GB"/>
            </a:p>
          </p:txBody>
        </p:sp>
        <p:sp>
          <p:nvSpPr>
            <p:cNvPr id="4" name="TextBox 4"/>
            <p:cNvSpPr txBox="1"/>
            <p:nvPr/>
          </p:nvSpPr>
          <p:spPr>
            <a:xfrm>
              <a:off x="0" y="-19050"/>
              <a:ext cx="3617375" cy="467926"/>
            </a:xfrm>
            <a:prstGeom prst="rect">
              <a:avLst/>
            </a:prstGeom>
          </p:spPr>
          <p:txBody>
            <a:bodyPr lIns="50800" tIns="50800" rIns="50800" bIns="50800" rtlCol="0" anchor="ctr"/>
            <a:lstStyle/>
            <a:p>
              <a:pPr algn="ctr">
                <a:lnSpc>
                  <a:spcPts val="3250"/>
                </a:lnSpc>
              </a:pPr>
              <a:endParaRPr/>
            </a:p>
          </p:txBody>
        </p:sp>
      </p:grpSp>
      <p:sp>
        <p:nvSpPr>
          <p:cNvPr id="5" name="TextBox 5"/>
          <p:cNvSpPr txBox="1"/>
          <p:nvPr/>
        </p:nvSpPr>
        <p:spPr>
          <a:xfrm>
            <a:off x="783597" y="2635189"/>
            <a:ext cx="9606818" cy="7191757"/>
          </a:xfrm>
          <a:prstGeom prst="rect">
            <a:avLst/>
          </a:prstGeom>
        </p:spPr>
        <p:txBody>
          <a:bodyPr lIns="0" tIns="0" rIns="0" bIns="0" rtlCol="0" anchor="t">
            <a:spAutoFit/>
          </a:bodyPr>
          <a:lstStyle/>
          <a:p>
            <a:pPr marL="669281" lvl="1" indent="-334641">
              <a:lnSpc>
                <a:spcPts val="4091"/>
              </a:lnSpc>
              <a:buFont typeface="Arial"/>
              <a:buChar char="•"/>
            </a:pPr>
            <a:r>
              <a:rPr lang="en-US" sz="3099" spc="27">
                <a:solidFill>
                  <a:srgbClr val="1B2848"/>
                </a:solidFill>
                <a:latin typeface="Montserrat"/>
              </a:rPr>
              <a:t>69% of young people experience bullying before their 18th birthday.</a:t>
            </a:r>
          </a:p>
          <a:p>
            <a:pPr>
              <a:lnSpc>
                <a:spcPts val="4091"/>
              </a:lnSpc>
            </a:pPr>
            <a:endParaRPr lang="en-US" sz="3099" spc="27">
              <a:solidFill>
                <a:srgbClr val="1B2848"/>
              </a:solidFill>
              <a:latin typeface="Montserrat"/>
            </a:endParaRPr>
          </a:p>
          <a:p>
            <a:pPr marL="669281" lvl="1" indent="-334641">
              <a:lnSpc>
                <a:spcPts val="4091"/>
              </a:lnSpc>
              <a:buFont typeface="Arial"/>
              <a:buChar char="•"/>
            </a:pPr>
            <a:r>
              <a:rPr lang="en-US" sz="3099" spc="27">
                <a:solidFill>
                  <a:srgbClr val="1B2848"/>
                </a:solidFill>
                <a:latin typeface="Montserrat"/>
              </a:rPr>
              <a:t>60% of people bullied because of appearance</a:t>
            </a:r>
          </a:p>
          <a:p>
            <a:pPr>
              <a:lnSpc>
                <a:spcPts val="4091"/>
              </a:lnSpc>
            </a:pPr>
            <a:endParaRPr lang="en-US" sz="3099" spc="27">
              <a:solidFill>
                <a:srgbClr val="1B2848"/>
              </a:solidFill>
              <a:latin typeface="Montserrat"/>
            </a:endParaRPr>
          </a:p>
          <a:p>
            <a:pPr marL="669281" lvl="1" indent="-334641">
              <a:lnSpc>
                <a:spcPts val="4091"/>
              </a:lnSpc>
              <a:buFont typeface="Arial"/>
              <a:buChar char="•"/>
            </a:pPr>
            <a:r>
              <a:rPr lang="en-US" sz="3099" spc="27">
                <a:solidFill>
                  <a:srgbClr val="1B2848"/>
                </a:solidFill>
                <a:latin typeface="Montserrat"/>
              </a:rPr>
              <a:t>30% said that bullying has had a huge impact on their social lives</a:t>
            </a:r>
          </a:p>
          <a:p>
            <a:pPr>
              <a:lnSpc>
                <a:spcPts val="4091"/>
              </a:lnSpc>
            </a:pPr>
            <a:endParaRPr lang="en-US" sz="3099" spc="27">
              <a:solidFill>
                <a:srgbClr val="1B2848"/>
              </a:solidFill>
              <a:latin typeface="Montserrat"/>
            </a:endParaRPr>
          </a:p>
          <a:p>
            <a:pPr marL="669281" lvl="1" indent="-334641">
              <a:lnSpc>
                <a:spcPts val="4091"/>
              </a:lnSpc>
              <a:buFont typeface="Arial"/>
              <a:buChar char="•"/>
            </a:pPr>
            <a:r>
              <a:rPr lang="en-US" sz="3099" spc="27">
                <a:solidFill>
                  <a:srgbClr val="1B2848"/>
                </a:solidFill>
                <a:latin typeface="Montserrat"/>
              </a:rPr>
              <a:t>38% said that bullying has had a huge impact on their self esteem</a:t>
            </a:r>
          </a:p>
          <a:p>
            <a:pPr>
              <a:lnSpc>
                <a:spcPts val="4091"/>
              </a:lnSpc>
            </a:pPr>
            <a:endParaRPr lang="en-US" sz="3099" spc="27">
              <a:solidFill>
                <a:srgbClr val="1B2848"/>
              </a:solidFill>
              <a:latin typeface="Montserrat"/>
            </a:endParaRPr>
          </a:p>
          <a:p>
            <a:pPr marL="669281" lvl="1" indent="-334641">
              <a:lnSpc>
                <a:spcPts val="4091"/>
              </a:lnSpc>
              <a:buFont typeface="Arial"/>
              <a:buChar char="•"/>
            </a:pPr>
            <a:r>
              <a:rPr lang="en-US" sz="3099">
                <a:solidFill>
                  <a:srgbClr val="1B2848"/>
                </a:solidFill>
                <a:latin typeface="Montserrat"/>
              </a:rPr>
              <a:t>25% young people have had suicidal thoughts because of bullying</a:t>
            </a:r>
          </a:p>
        </p:txBody>
      </p:sp>
      <p:sp>
        <p:nvSpPr>
          <p:cNvPr id="6" name="Freeform 6"/>
          <p:cNvSpPr/>
          <p:nvPr/>
        </p:nvSpPr>
        <p:spPr>
          <a:xfrm>
            <a:off x="9720328" y="2908093"/>
            <a:ext cx="8567672" cy="7378907"/>
          </a:xfrm>
          <a:custGeom>
            <a:avLst/>
            <a:gdLst/>
            <a:ahLst/>
            <a:cxnLst/>
            <a:rect l="l" t="t" r="r" b="b"/>
            <a:pathLst>
              <a:path w="8567672" h="7378907">
                <a:moveTo>
                  <a:pt x="0" y="0"/>
                </a:moveTo>
                <a:lnTo>
                  <a:pt x="8567672" y="0"/>
                </a:lnTo>
                <a:lnTo>
                  <a:pt x="8567672" y="7378907"/>
                </a:lnTo>
                <a:lnTo>
                  <a:pt x="0" y="7378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83597" y="454829"/>
            <a:ext cx="13738397" cy="1647073"/>
          </a:xfrm>
          <a:prstGeom prst="rect">
            <a:avLst/>
          </a:prstGeom>
        </p:spPr>
        <p:txBody>
          <a:bodyPr lIns="0" tIns="0" rIns="0" bIns="0" rtlCol="0" anchor="t">
            <a:spAutoFit/>
          </a:bodyPr>
          <a:lstStyle/>
          <a:p>
            <a:pPr algn="l">
              <a:lnSpc>
                <a:spcPts val="13535"/>
              </a:lnSpc>
            </a:pPr>
            <a:r>
              <a:rPr lang="en-US" sz="9399">
                <a:solidFill>
                  <a:srgbClr val="1B2848"/>
                </a:solidFill>
                <a:latin typeface="Montserrat Ultra-Bold"/>
              </a:rPr>
              <a:t>Bullying facts/stats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D5EA"/>
        </a:solidFill>
        <a:effectLst/>
      </p:bgPr>
    </p:bg>
    <p:spTree>
      <p:nvGrpSpPr>
        <p:cNvPr id="1" name=""/>
        <p:cNvGrpSpPr/>
        <p:nvPr/>
      </p:nvGrpSpPr>
      <p:grpSpPr>
        <a:xfrm>
          <a:off x="0" y="0"/>
          <a:ext cx="0" cy="0"/>
          <a:chOff x="0" y="0"/>
          <a:chExt cx="0" cy="0"/>
        </a:xfrm>
      </p:grpSpPr>
      <p:grpSp>
        <p:nvGrpSpPr>
          <p:cNvPr id="2" name="Group 2"/>
          <p:cNvGrpSpPr/>
          <p:nvPr/>
        </p:nvGrpSpPr>
        <p:grpSpPr>
          <a:xfrm>
            <a:off x="0" y="535740"/>
            <a:ext cx="11556603" cy="1704325"/>
            <a:chOff x="0" y="0"/>
            <a:chExt cx="3043714" cy="448876"/>
          </a:xfrm>
        </p:grpSpPr>
        <p:sp>
          <p:nvSpPr>
            <p:cNvPr id="3" name="Freeform 3"/>
            <p:cNvSpPr/>
            <p:nvPr/>
          </p:nvSpPr>
          <p:spPr>
            <a:xfrm>
              <a:off x="0" y="0"/>
              <a:ext cx="3043714" cy="448876"/>
            </a:xfrm>
            <a:custGeom>
              <a:avLst/>
              <a:gdLst/>
              <a:ahLst/>
              <a:cxnLst/>
              <a:rect l="l" t="t" r="r" b="b"/>
              <a:pathLst>
                <a:path w="3043714" h="448876">
                  <a:moveTo>
                    <a:pt x="0" y="0"/>
                  </a:moveTo>
                  <a:lnTo>
                    <a:pt x="3043714" y="0"/>
                  </a:lnTo>
                  <a:lnTo>
                    <a:pt x="3043714" y="448876"/>
                  </a:lnTo>
                  <a:lnTo>
                    <a:pt x="0" y="448876"/>
                  </a:lnTo>
                  <a:close/>
                </a:path>
              </a:pathLst>
            </a:custGeom>
            <a:solidFill>
              <a:srgbClr val="FFFFFF"/>
            </a:solidFill>
          </p:spPr>
          <p:txBody>
            <a:bodyPr/>
            <a:lstStyle/>
            <a:p>
              <a:endParaRPr lang="en-GB"/>
            </a:p>
          </p:txBody>
        </p:sp>
        <p:sp>
          <p:nvSpPr>
            <p:cNvPr id="4" name="TextBox 4"/>
            <p:cNvSpPr txBox="1"/>
            <p:nvPr/>
          </p:nvSpPr>
          <p:spPr>
            <a:xfrm>
              <a:off x="0" y="-19050"/>
              <a:ext cx="3043714" cy="467926"/>
            </a:xfrm>
            <a:prstGeom prst="rect">
              <a:avLst/>
            </a:prstGeom>
          </p:spPr>
          <p:txBody>
            <a:bodyPr lIns="50800" tIns="50800" rIns="50800" bIns="50800" rtlCol="0" anchor="ctr"/>
            <a:lstStyle/>
            <a:p>
              <a:pPr algn="ctr">
                <a:lnSpc>
                  <a:spcPts val="3250"/>
                </a:lnSpc>
              </a:pPr>
              <a:endParaRPr/>
            </a:p>
          </p:txBody>
        </p:sp>
      </p:grpSp>
      <p:sp>
        <p:nvSpPr>
          <p:cNvPr id="5" name="TextBox 5"/>
          <p:cNvSpPr txBox="1"/>
          <p:nvPr/>
        </p:nvSpPr>
        <p:spPr>
          <a:xfrm>
            <a:off x="783597" y="2644714"/>
            <a:ext cx="10773006" cy="7271005"/>
          </a:xfrm>
          <a:prstGeom prst="rect">
            <a:avLst/>
          </a:prstGeom>
        </p:spPr>
        <p:txBody>
          <a:bodyPr lIns="0" tIns="0" rIns="0" bIns="0" rtlCol="0" anchor="t">
            <a:spAutoFit/>
          </a:bodyPr>
          <a:lstStyle/>
          <a:p>
            <a:pPr marL="626102" lvl="1" indent="-313051">
              <a:lnSpc>
                <a:spcPts val="3827"/>
              </a:lnSpc>
              <a:buFont typeface="Arial"/>
              <a:buChar char="•"/>
            </a:pPr>
            <a:r>
              <a:rPr lang="en-US" sz="2899" spc="26">
                <a:solidFill>
                  <a:srgbClr val="1B2848"/>
                </a:solidFill>
                <a:latin typeface="Montserrat"/>
              </a:rPr>
              <a:t>Physical (when someone pushes you, hits you or harms you in any way physically)</a:t>
            </a:r>
          </a:p>
          <a:p>
            <a:pPr>
              <a:lnSpc>
                <a:spcPts val="3827"/>
              </a:lnSpc>
            </a:pPr>
            <a:endParaRPr lang="en-US" sz="2899" spc="26">
              <a:solidFill>
                <a:srgbClr val="1B2848"/>
              </a:solidFill>
              <a:latin typeface="Montserrat"/>
            </a:endParaRPr>
          </a:p>
          <a:p>
            <a:pPr marL="626102" lvl="1" indent="-313051">
              <a:lnSpc>
                <a:spcPts val="3827"/>
              </a:lnSpc>
              <a:buFont typeface="Arial"/>
              <a:buChar char="•"/>
            </a:pPr>
            <a:r>
              <a:rPr lang="en-US" sz="2899" spc="26">
                <a:solidFill>
                  <a:srgbClr val="1B2848"/>
                </a:solidFill>
                <a:latin typeface="Montserrat"/>
              </a:rPr>
              <a:t>Name calling (bullied by name calling regularly and it is hurtful)</a:t>
            </a:r>
          </a:p>
          <a:p>
            <a:pPr>
              <a:lnSpc>
                <a:spcPts val="3827"/>
              </a:lnSpc>
            </a:pPr>
            <a:endParaRPr lang="en-US" sz="2899" spc="26">
              <a:solidFill>
                <a:srgbClr val="1B2848"/>
              </a:solidFill>
              <a:latin typeface="Montserrat"/>
            </a:endParaRPr>
          </a:p>
          <a:p>
            <a:pPr marL="626102" lvl="1" indent="-313051">
              <a:lnSpc>
                <a:spcPts val="3827"/>
              </a:lnSpc>
              <a:buFont typeface="Arial"/>
              <a:buChar char="•"/>
            </a:pPr>
            <a:r>
              <a:rPr lang="en-US" sz="2899" spc="26">
                <a:solidFill>
                  <a:srgbClr val="1B2848"/>
                </a:solidFill>
                <a:latin typeface="Montserrat"/>
              </a:rPr>
              <a:t>Social (leaving out, making plans and excluding others, etc.)</a:t>
            </a:r>
          </a:p>
          <a:p>
            <a:pPr>
              <a:lnSpc>
                <a:spcPts val="3827"/>
              </a:lnSpc>
            </a:pPr>
            <a:endParaRPr lang="en-US" sz="2899" spc="26">
              <a:solidFill>
                <a:srgbClr val="1B2848"/>
              </a:solidFill>
              <a:latin typeface="Montserrat"/>
            </a:endParaRPr>
          </a:p>
          <a:p>
            <a:pPr marL="626102" lvl="1" indent="-313051">
              <a:lnSpc>
                <a:spcPts val="3827"/>
              </a:lnSpc>
              <a:buFont typeface="Arial"/>
              <a:buChar char="•"/>
            </a:pPr>
            <a:r>
              <a:rPr lang="en-US" sz="2899" spc="26">
                <a:solidFill>
                  <a:srgbClr val="1B2848"/>
                </a:solidFill>
                <a:latin typeface="Montserrat"/>
              </a:rPr>
              <a:t>Cyberbullying (being bullied online, via mobile phone or on social networks)</a:t>
            </a:r>
          </a:p>
          <a:p>
            <a:pPr>
              <a:lnSpc>
                <a:spcPts val="3827"/>
              </a:lnSpc>
            </a:pPr>
            <a:endParaRPr lang="en-US" sz="2899" spc="26">
              <a:solidFill>
                <a:srgbClr val="1B2848"/>
              </a:solidFill>
              <a:latin typeface="Montserrat"/>
            </a:endParaRPr>
          </a:p>
          <a:p>
            <a:pPr marL="626102" lvl="1" indent="-313051">
              <a:lnSpc>
                <a:spcPts val="3827"/>
              </a:lnSpc>
              <a:buFont typeface="Arial"/>
              <a:buChar char="•"/>
            </a:pPr>
            <a:r>
              <a:rPr lang="en-US" sz="2899" spc="26">
                <a:solidFill>
                  <a:srgbClr val="1B2848"/>
                </a:solidFill>
                <a:latin typeface="Montserrat"/>
              </a:rPr>
              <a:t>Sexual (bullying includes unwanted sexual advances/comments, sexuality, spreading sexual rumours)</a:t>
            </a:r>
          </a:p>
        </p:txBody>
      </p:sp>
      <p:sp>
        <p:nvSpPr>
          <p:cNvPr id="6" name="Freeform 6"/>
          <p:cNvSpPr/>
          <p:nvPr/>
        </p:nvSpPr>
        <p:spPr>
          <a:xfrm flipH="1">
            <a:off x="12628864" y="657418"/>
            <a:ext cx="5659136" cy="9258300"/>
          </a:xfrm>
          <a:custGeom>
            <a:avLst/>
            <a:gdLst/>
            <a:ahLst/>
            <a:cxnLst/>
            <a:rect l="l" t="t" r="r" b="b"/>
            <a:pathLst>
              <a:path w="5659136" h="9258300">
                <a:moveTo>
                  <a:pt x="5659136" y="0"/>
                </a:moveTo>
                <a:lnTo>
                  <a:pt x="0" y="0"/>
                </a:lnTo>
                <a:lnTo>
                  <a:pt x="0" y="9258300"/>
                </a:lnTo>
                <a:lnTo>
                  <a:pt x="5659136" y="9258300"/>
                </a:lnTo>
                <a:lnTo>
                  <a:pt x="5659136" y="0"/>
                </a:lnTo>
                <a:close/>
              </a:path>
            </a:pathLst>
          </a:custGeom>
          <a:blipFill>
            <a:blip r:embed="rId2"/>
            <a:stretch>
              <a:fillRect/>
            </a:stretch>
          </a:blipFill>
        </p:spPr>
        <p:txBody>
          <a:bodyPr/>
          <a:lstStyle/>
          <a:p>
            <a:endParaRPr lang="en-GB"/>
          </a:p>
        </p:txBody>
      </p:sp>
      <p:sp>
        <p:nvSpPr>
          <p:cNvPr id="7" name="TextBox 7"/>
          <p:cNvSpPr txBox="1"/>
          <p:nvPr/>
        </p:nvSpPr>
        <p:spPr>
          <a:xfrm>
            <a:off x="783597" y="473879"/>
            <a:ext cx="10405613" cy="1525529"/>
          </a:xfrm>
          <a:prstGeom prst="rect">
            <a:avLst/>
          </a:prstGeom>
        </p:spPr>
        <p:txBody>
          <a:bodyPr lIns="0" tIns="0" rIns="0" bIns="0" rtlCol="0" anchor="t">
            <a:spAutoFit/>
          </a:bodyPr>
          <a:lstStyle/>
          <a:p>
            <a:pPr algn="l">
              <a:lnSpc>
                <a:spcPts val="12527"/>
              </a:lnSpc>
            </a:pPr>
            <a:r>
              <a:rPr lang="en-US" sz="8699">
                <a:solidFill>
                  <a:srgbClr val="1B2848"/>
                </a:solidFill>
                <a:latin typeface="Montserrat Ultra-Bold"/>
              </a:rPr>
              <a:t>Types of bullying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2422" y="0"/>
            <a:ext cx="7555578" cy="10287000"/>
            <a:chOff x="0" y="0"/>
            <a:chExt cx="1989946" cy="2709333"/>
          </a:xfrm>
        </p:grpSpPr>
        <p:sp>
          <p:nvSpPr>
            <p:cNvPr id="3" name="Freeform 3"/>
            <p:cNvSpPr/>
            <p:nvPr/>
          </p:nvSpPr>
          <p:spPr>
            <a:xfrm>
              <a:off x="0" y="0"/>
              <a:ext cx="1989946" cy="2709333"/>
            </a:xfrm>
            <a:custGeom>
              <a:avLst/>
              <a:gdLst/>
              <a:ahLst/>
              <a:cxnLst/>
              <a:rect l="l" t="t" r="r" b="b"/>
              <a:pathLst>
                <a:path w="1989946" h="2709333">
                  <a:moveTo>
                    <a:pt x="0" y="0"/>
                  </a:moveTo>
                  <a:lnTo>
                    <a:pt x="1989946" y="0"/>
                  </a:lnTo>
                  <a:lnTo>
                    <a:pt x="1989946" y="2709333"/>
                  </a:lnTo>
                  <a:lnTo>
                    <a:pt x="0" y="2709333"/>
                  </a:lnTo>
                  <a:close/>
                </a:path>
              </a:pathLst>
            </a:custGeom>
            <a:solidFill>
              <a:srgbClr val="D5D5EA"/>
            </a:solidFill>
          </p:spPr>
          <p:txBody>
            <a:bodyPr/>
            <a:lstStyle/>
            <a:p>
              <a:endParaRPr lang="en-GB"/>
            </a:p>
          </p:txBody>
        </p:sp>
        <p:sp>
          <p:nvSpPr>
            <p:cNvPr id="4" name="TextBox 4"/>
            <p:cNvSpPr txBox="1"/>
            <p:nvPr/>
          </p:nvSpPr>
          <p:spPr>
            <a:xfrm>
              <a:off x="0" y="-19050"/>
              <a:ext cx="1989946" cy="2728383"/>
            </a:xfrm>
            <a:prstGeom prst="rect">
              <a:avLst/>
            </a:prstGeom>
          </p:spPr>
          <p:txBody>
            <a:bodyPr lIns="50800" tIns="50800" rIns="50800" bIns="50800" rtlCol="0" anchor="ctr"/>
            <a:lstStyle/>
            <a:p>
              <a:pPr algn="ctr">
                <a:lnSpc>
                  <a:spcPts val="3250"/>
                </a:lnSpc>
              </a:pPr>
              <a:endParaRPr/>
            </a:p>
          </p:txBody>
        </p:sp>
      </p:grpSp>
      <p:sp>
        <p:nvSpPr>
          <p:cNvPr id="5" name="Freeform 5"/>
          <p:cNvSpPr/>
          <p:nvPr/>
        </p:nvSpPr>
        <p:spPr>
          <a:xfrm>
            <a:off x="1823671" y="3455066"/>
            <a:ext cx="5656622" cy="6674480"/>
          </a:xfrm>
          <a:custGeom>
            <a:avLst/>
            <a:gdLst/>
            <a:ahLst/>
            <a:cxnLst/>
            <a:rect l="l" t="t" r="r" b="b"/>
            <a:pathLst>
              <a:path w="5656622" h="6674480">
                <a:moveTo>
                  <a:pt x="0" y="0"/>
                </a:moveTo>
                <a:lnTo>
                  <a:pt x="5656622" y="0"/>
                </a:lnTo>
                <a:lnTo>
                  <a:pt x="5656622" y="6674480"/>
                </a:lnTo>
                <a:lnTo>
                  <a:pt x="0" y="6674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11391106" y="341667"/>
            <a:ext cx="6238211" cy="9423088"/>
          </a:xfrm>
          <a:prstGeom prst="rect">
            <a:avLst/>
          </a:prstGeom>
        </p:spPr>
        <p:txBody>
          <a:bodyPr lIns="0" tIns="0" rIns="0" bIns="0" rtlCol="0" anchor="t">
            <a:spAutoFit/>
          </a:bodyPr>
          <a:lstStyle/>
          <a:p>
            <a:pPr marL="772018" lvl="1" indent="-386009">
              <a:lnSpc>
                <a:spcPts val="6293"/>
              </a:lnSpc>
              <a:buFont typeface="Arial"/>
              <a:buChar char="•"/>
            </a:pPr>
            <a:r>
              <a:rPr lang="en-US" sz="3575">
                <a:solidFill>
                  <a:srgbClr val="1B2848"/>
                </a:solidFill>
                <a:latin typeface="Montserrat"/>
              </a:rPr>
              <a:t>Depressed</a:t>
            </a:r>
          </a:p>
          <a:p>
            <a:pPr marL="772018" lvl="1" indent="-386009">
              <a:lnSpc>
                <a:spcPts val="6293"/>
              </a:lnSpc>
              <a:buFont typeface="Arial"/>
              <a:buChar char="•"/>
            </a:pPr>
            <a:r>
              <a:rPr lang="en-US" sz="3575">
                <a:solidFill>
                  <a:srgbClr val="1B2848"/>
                </a:solidFill>
                <a:latin typeface="Montserrat"/>
              </a:rPr>
              <a:t>Anxious</a:t>
            </a:r>
          </a:p>
          <a:p>
            <a:pPr marL="772018" lvl="1" indent="-386009">
              <a:lnSpc>
                <a:spcPts val="6293"/>
              </a:lnSpc>
              <a:buFont typeface="Arial"/>
              <a:buChar char="•"/>
            </a:pPr>
            <a:r>
              <a:rPr lang="en-US" sz="3575">
                <a:solidFill>
                  <a:srgbClr val="1B2848"/>
                </a:solidFill>
                <a:latin typeface="Montserrat"/>
              </a:rPr>
              <a:t>Isolated</a:t>
            </a:r>
          </a:p>
          <a:p>
            <a:pPr marL="772018" lvl="1" indent="-386009">
              <a:lnSpc>
                <a:spcPts val="6293"/>
              </a:lnSpc>
              <a:buFont typeface="Arial"/>
              <a:buChar char="•"/>
            </a:pPr>
            <a:r>
              <a:rPr lang="en-US" sz="3575">
                <a:solidFill>
                  <a:srgbClr val="1B2848"/>
                </a:solidFill>
                <a:latin typeface="Montserrat"/>
              </a:rPr>
              <a:t>Withdrawn</a:t>
            </a:r>
          </a:p>
          <a:p>
            <a:pPr marL="772018" lvl="1" indent="-386009">
              <a:lnSpc>
                <a:spcPts val="6293"/>
              </a:lnSpc>
              <a:buFont typeface="Arial"/>
              <a:buChar char="•"/>
            </a:pPr>
            <a:r>
              <a:rPr lang="en-US" sz="3575">
                <a:solidFill>
                  <a:srgbClr val="1B2848"/>
                </a:solidFill>
                <a:latin typeface="Montserrat"/>
              </a:rPr>
              <a:t>Suicidal</a:t>
            </a:r>
          </a:p>
          <a:p>
            <a:pPr marL="772018" lvl="1" indent="-386009">
              <a:lnSpc>
                <a:spcPts val="6293"/>
              </a:lnSpc>
              <a:buFont typeface="Arial"/>
              <a:buChar char="•"/>
            </a:pPr>
            <a:r>
              <a:rPr lang="en-US" sz="3575">
                <a:solidFill>
                  <a:srgbClr val="1B2848"/>
                </a:solidFill>
                <a:latin typeface="Montserrat"/>
              </a:rPr>
              <a:t>Humiliated</a:t>
            </a:r>
          </a:p>
          <a:p>
            <a:pPr marL="772018" lvl="1" indent="-386009">
              <a:lnSpc>
                <a:spcPts val="6293"/>
              </a:lnSpc>
              <a:buFont typeface="Arial"/>
              <a:buChar char="•"/>
            </a:pPr>
            <a:r>
              <a:rPr lang="en-US" sz="3575">
                <a:solidFill>
                  <a:srgbClr val="1B2848"/>
                </a:solidFill>
                <a:latin typeface="Montserrat"/>
              </a:rPr>
              <a:t>Low</a:t>
            </a:r>
          </a:p>
          <a:p>
            <a:pPr marL="772018" lvl="1" indent="-386009">
              <a:lnSpc>
                <a:spcPts val="6293"/>
              </a:lnSpc>
              <a:buFont typeface="Arial"/>
              <a:buChar char="•"/>
            </a:pPr>
            <a:r>
              <a:rPr lang="en-US" sz="3575">
                <a:solidFill>
                  <a:srgbClr val="1B2848"/>
                </a:solidFill>
                <a:latin typeface="Montserrat"/>
              </a:rPr>
              <a:t>Upset</a:t>
            </a:r>
          </a:p>
          <a:p>
            <a:pPr marL="772018" lvl="1" indent="-386009">
              <a:lnSpc>
                <a:spcPts val="6293"/>
              </a:lnSpc>
              <a:buFont typeface="Arial"/>
              <a:buChar char="•"/>
            </a:pPr>
            <a:r>
              <a:rPr lang="en-US" sz="3575">
                <a:solidFill>
                  <a:srgbClr val="1B2848"/>
                </a:solidFill>
                <a:latin typeface="Montserrat"/>
              </a:rPr>
              <a:t>Angry</a:t>
            </a:r>
          </a:p>
          <a:p>
            <a:pPr marL="772018" lvl="1" indent="-386009">
              <a:lnSpc>
                <a:spcPts val="6293"/>
              </a:lnSpc>
              <a:buFont typeface="Arial"/>
              <a:buChar char="•"/>
            </a:pPr>
            <a:r>
              <a:rPr lang="en-US" sz="3575">
                <a:solidFill>
                  <a:srgbClr val="1B2848"/>
                </a:solidFill>
                <a:latin typeface="Montserrat"/>
              </a:rPr>
              <a:t>Frustrated</a:t>
            </a:r>
          </a:p>
          <a:p>
            <a:pPr marL="772018" lvl="1" indent="-386009">
              <a:lnSpc>
                <a:spcPts val="6293"/>
              </a:lnSpc>
              <a:buFont typeface="Arial"/>
              <a:buChar char="•"/>
            </a:pPr>
            <a:r>
              <a:rPr lang="en-US" sz="3575">
                <a:solidFill>
                  <a:srgbClr val="1B2848"/>
                </a:solidFill>
                <a:latin typeface="Montserrat"/>
              </a:rPr>
              <a:t>Start to believe it </a:t>
            </a:r>
          </a:p>
          <a:p>
            <a:pPr marL="772018" lvl="1" indent="-386009">
              <a:lnSpc>
                <a:spcPts val="6293"/>
              </a:lnSpc>
              <a:buFont typeface="Arial"/>
              <a:buChar char="•"/>
            </a:pPr>
            <a:r>
              <a:rPr lang="en-US" sz="3575">
                <a:solidFill>
                  <a:srgbClr val="1B2848"/>
                </a:solidFill>
                <a:latin typeface="Montserrat"/>
              </a:rPr>
              <a:t>Blame themselves </a:t>
            </a:r>
          </a:p>
        </p:txBody>
      </p:sp>
      <p:sp>
        <p:nvSpPr>
          <p:cNvPr id="7" name="TextBox 7"/>
          <p:cNvSpPr txBox="1"/>
          <p:nvPr/>
        </p:nvSpPr>
        <p:spPr>
          <a:xfrm>
            <a:off x="534728" y="570267"/>
            <a:ext cx="9712346" cy="2396905"/>
          </a:xfrm>
          <a:prstGeom prst="rect">
            <a:avLst/>
          </a:prstGeom>
        </p:spPr>
        <p:txBody>
          <a:bodyPr lIns="0" tIns="0" rIns="0" bIns="0" rtlCol="0" anchor="t">
            <a:spAutoFit/>
          </a:bodyPr>
          <a:lstStyle/>
          <a:p>
            <a:pPr algn="l">
              <a:lnSpc>
                <a:spcPts val="9401"/>
              </a:lnSpc>
            </a:pPr>
            <a:r>
              <a:rPr lang="en-US" sz="8174">
                <a:solidFill>
                  <a:srgbClr val="1B2848"/>
                </a:solidFill>
                <a:latin typeface="Montserrat Ultra-Bold"/>
              </a:rPr>
              <a:t>How bullying can make you feel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2422" y="0"/>
            <a:ext cx="7555578" cy="10287000"/>
            <a:chOff x="0" y="0"/>
            <a:chExt cx="1989946" cy="2709333"/>
          </a:xfrm>
        </p:grpSpPr>
        <p:sp>
          <p:nvSpPr>
            <p:cNvPr id="3" name="Freeform 3"/>
            <p:cNvSpPr/>
            <p:nvPr/>
          </p:nvSpPr>
          <p:spPr>
            <a:xfrm>
              <a:off x="0" y="0"/>
              <a:ext cx="1989946" cy="2709333"/>
            </a:xfrm>
            <a:custGeom>
              <a:avLst/>
              <a:gdLst/>
              <a:ahLst/>
              <a:cxnLst/>
              <a:rect l="l" t="t" r="r" b="b"/>
              <a:pathLst>
                <a:path w="1989946" h="2709333">
                  <a:moveTo>
                    <a:pt x="0" y="0"/>
                  </a:moveTo>
                  <a:lnTo>
                    <a:pt x="1989946" y="0"/>
                  </a:lnTo>
                  <a:lnTo>
                    <a:pt x="1989946" y="2709333"/>
                  </a:lnTo>
                  <a:lnTo>
                    <a:pt x="0" y="2709333"/>
                  </a:lnTo>
                  <a:close/>
                </a:path>
              </a:pathLst>
            </a:custGeom>
            <a:solidFill>
              <a:srgbClr val="D5D5EA"/>
            </a:solidFill>
          </p:spPr>
          <p:txBody>
            <a:bodyPr/>
            <a:lstStyle/>
            <a:p>
              <a:endParaRPr lang="en-GB"/>
            </a:p>
          </p:txBody>
        </p:sp>
        <p:sp>
          <p:nvSpPr>
            <p:cNvPr id="4" name="TextBox 4"/>
            <p:cNvSpPr txBox="1"/>
            <p:nvPr/>
          </p:nvSpPr>
          <p:spPr>
            <a:xfrm>
              <a:off x="0" y="-19050"/>
              <a:ext cx="1989946" cy="2728383"/>
            </a:xfrm>
            <a:prstGeom prst="rect">
              <a:avLst/>
            </a:prstGeom>
          </p:spPr>
          <p:txBody>
            <a:bodyPr lIns="50800" tIns="50800" rIns="50800" bIns="50800" rtlCol="0" anchor="ctr"/>
            <a:lstStyle/>
            <a:p>
              <a:pPr algn="ctr">
                <a:lnSpc>
                  <a:spcPts val="3250"/>
                </a:lnSpc>
              </a:pPr>
              <a:endParaRPr/>
            </a:p>
          </p:txBody>
        </p:sp>
      </p:grpSp>
      <p:sp>
        <p:nvSpPr>
          <p:cNvPr id="5" name="Freeform 5"/>
          <p:cNvSpPr/>
          <p:nvPr/>
        </p:nvSpPr>
        <p:spPr>
          <a:xfrm>
            <a:off x="1801157" y="1899946"/>
            <a:ext cx="6707124" cy="8229600"/>
          </a:xfrm>
          <a:custGeom>
            <a:avLst/>
            <a:gdLst/>
            <a:ahLst/>
            <a:cxnLst/>
            <a:rect l="l" t="t" r="r" b="b"/>
            <a:pathLst>
              <a:path w="6707124" h="8229600">
                <a:moveTo>
                  <a:pt x="0" y="0"/>
                </a:moveTo>
                <a:lnTo>
                  <a:pt x="6707124" y="0"/>
                </a:lnTo>
                <a:lnTo>
                  <a:pt x="6707124" y="8229600"/>
                </a:lnTo>
                <a:lnTo>
                  <a:pt x="0" y="8229600"/>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1391106" y="427392"/>
            <a:ext cx="6238211" cy="9113640"/>
          </a:xfrm>
          <a:prstGeom prst="rect">
            <a:avLst/>
          </a:prstGeom>
        </p:spPr>
        <p:txBody>
          <a:bodyPr lIns="0" tIns="0" rIns="0" bIns="0" rtlCol="0" anchor="t">
            <a:spAutoFit/>
          </a:bodyPr>
          <a:lstStyle/>
          <a:p>
            <a:pPr marL="620892" lvl="1" indent="-310446">
              <a:lnSpc>
                <a:spcPts val="4515"/>
              </a:lnSpc>
              <a:buFont typeface="Arial"/>
              <a:buChar char="•"/>
            </a:pPr>
            <a:r>
              <a:rPr lang="en-US" sz="2875">
                <a:solidFill>
                  <a:srgbClr val="1B2848"/>
                </a:solidFill>
                <a:latin typeface="Montserrat"/>
              </a:rPr>
              <a:t>Self-harm</a:t>
            </a:r>
          </a:p>
          <a:p>
            <a:pPr marL="620892" lvl="1" indent="-310446">
              <a:lnSpc>
                <a:spcPts val="4515"/>
              </a:lnSpc>
              <a:buFont typeface="Arial"/>
              <a:buChar char="•"/>
            </a:pPr>
            <a:r>
              <a:rPr lang="en-US" sz="2875">
                <a:solidFill>
                  <a:srgbClr val="1B2848"/>
                </a:solidFill>
                <a:latin typeface="Montserrat"/>
              </a:rPr>
              <a:t>Feel depressed</a:t>
            </a:r>
          </a:p>
          <a:p>
            <a:pPr marL="620892" lvl="1" indent="-310446">
              <a:lnSpc>
                <a:spcPts val="4515"/>
              </a:lnSpc>
              <a:buFont typeface="Arial"/>
              <a:buChar char="•"/>
            </a:pPr>
            <a:r>
              <a:rPr lang="en-US" sz="2875">
                <a:solidFill>
                  <a:srgbClr val="1B2848"/>
                </a:solidFill>
                <a:latin typeface="Montserrat"/>
              </a:rPr>
              <a:t>Suicidal thoughts/attempts of suicide</a:t>
            </a:r>
          </a:p>
          <a:p>
            <a:pPr marL="620892" lvl="1" indent="-310446">
              <a:lnSpc>
                <a:spcPts val="4515"/>
              </a:lnSpc>
              <a:buFont typeface="Arial"/>
              <a:buChar char="•"/>
            </a:pPr>
            <a:r>
              <a:rPr lang="en-US" sz="2875">
                <a:solidFill>
                  <a:srgbClr val="1B2848"/>
                </a:solidFill>
                <a:latin typeface="Montserrat"/>
              </a:rPr>
              <a:t>Withdraw socially and stop going out</a:t>
            </a:r>
          </a:p>
          <a:p>
            <a:pPr marL="620892" lvl="1" indent="-310446">
              <a:lnSpc>
                <a:spcPts val="4515"/>
              </a:lnSpc>
              <a:buFont typeface="Arial"/>
              <a:buChar char="•"/>
            </a:pPr>
            <a:r>
              <a:rPr lang="en-US" sz="2875">
                <a:solidFill>
                  <a:srgbClr val="1B2848"/>
                </a:solidFill>
                <a:latin typeface="Montserrat"/>
              </a:rPr>
              <a:t>Avoid social media or messenger</a:t>
            </a:r>
          </a:p>
          <a:p>
            <a:pPr marL="620892" lvl="1" indent="-310446">
              <a:lnSpc>
                <a:spcPts val="4515"/>
              </a:lnSpc>
              <a:buFont typeface="Arial"/>
              <a:buChar char="•"/>
            </a:pPr>
            <a:r>
              <a:rPr lang="en-US" sz="2875">
                <a:solidFill>
                  <a:srgbClr val="1B2848"/>
                </a:solidFill>
                <a:latin typeface="Montserrat"/>
              </a:rPr>
              <a:t>Feel anxious about going to school </a:t>
            </a:r>
          </a:p>
          <a:p>
            <a:pPr marL="620892" lvl="1" indent="-310446">
              <a:lnSpc>
                <a:spcPts val="4515"/>
              </a:lnSpc>
              <a:buFont typeface="Arial"/>
              <a:buChar char="•"/>
            </a:pPr>
            <a:r>
              <a:rPr lang="en-US" sz="2875">
                <a:solidFill>
                  <a:srgbClr val="1B2848"/>
                </a:solidFill>
                <a:latin typeface="Montserrat"/>
              </a:rPr>
              <a:t>Be very angry and be aggressive</a:t>
            </a:r>
          </a:p>
          <a:p>
            <a:pPr marL="620892" lvl="1" indent="-310446">
              <a:lnSpc>
                <a:spcPts val="4515"/>
              </a:lnSpc>
              <a:buFont typeface="Arial"/>
              <a:buChar char="•"/>
            </a:pPr>
            <a:r>
              <a:rPr lang="en-US" sz="2875">
                <a:solidFill>
                  <a:srgbClr val="1B2848"/>
                </a:solidFill>
                <a:latin typeface="Montserrat"/>
              </a:rPr>
              <a:t>Bully others</a:t>
            </a:r>
          </a:p>
          <a:p>
            <a:pPr marL="620892" lvl="1" indent="-310446">
              <a:lnSpc>
                <a:spcPts val="4515"/>
              </a:lnSpc>
              <a:buFont typeface="Arial"/>
              <a:buChar char="•"/>
            </a:pPr>
            <a:r>
              <a:rPr lang="en-US" sz="2875">
                <a:solidFill>
                  <a:srgbClr val="1B2848"/>
                </a:solidFill>
                <a:latin typeface="Montserrat"/>
              </a:rPr>
              <a:t>Develop an eating disorder</a:t>
            </a:r>
          </a:p>
          <a:p>
            <a:pPr marL="620892" lvl="1" indent="-310446">
              <a:lnSpc>
                <a:spcPts val="4515"/>
              </a:lnSpc>
              <a:buFont typeface="Arial"/>
              <a:buChar char="•"/>
            </a:pPr>
            <a:r>
              <a:rPr lang="en-US" sz="2875">
                <a:solidFill>
                  <a:srgbClr val="1B2848"/>
                </a:solidFill>
                <a:latin typeface="Montserrat"/>
              </a:rPr>
              <a:t>Turn to drinking or taking drugs</a:t>
            </a:r>
          </a:p>
        </p:txBody>
      </p:sp>
      <p:sp>
        <p:nvSpPr>
          <p:cNvPr id="7" name="TextBox 7"/>
          <p:cNvSpPr txBox="1"/>
          <p:nvPr/>
        </p:nvSpPr>
        <p:spPr>
          <a:xfrm>
            <a:off x="508485" y="551217"/>
            <a:ext cx="9712346" cy="885667"/>
          </a:xfrm>
          <a:prstGeom prst="rect">
            <a:avLst/>
          </a:prstGeom>
        </p:spPr>
        <p:txBody>
          <a:bodyPr lIns="0" tIns="0" rIns="0" bIns="0" rtlCol="0" anchor="t">
            <a:spAutoFit/>
          </a:bodyPr>
          <a:lstStyle/>
          <a:p>
            <a:pPr algn="l">
              <a:lnSpc>
                <a:spcPts val="6871"/>
              </a:lnSpc>
            </a:pPr>
            <a:r>
              <a:rPr lang="en-US" sz="5975">
                <a:solidFill>
                  <a:srgbClr val="1B2848"/>
                </a:solidFill>
                <a:latin typeface="Montserrat Ultra-Bold"/>
              </a:rPr>
              <a:t>How might they react?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5740"/>
            <a:ext cx="13734722" cy="2649051"/>
            <a:chOff x="0" y="0"/>
            <a:chExt cx="3617375" cy="697693"/>
          </a:xfrm>
        </p:grpSpPr>
        <p:sp>
          <p:nvSpPr>
            <p:cNvPr id="3" name="Freeform 3"/>
            <p:cNvSpPr/>
            <p:nvPr/>
          </p:nvSpPr>
          <p:spPr>
            <a:xfrm>
              <a:off x="0" y="0"/>
              <a:ext cx="3617375" cy="697693"/>
            </a:xfrm>
            <a:custGeom>
              <a:avLst/>
              <a:gdLst/>
              <a:ahLst/>
              <a:cxnLst/>
              <a:rect l="l" t="t" r="r" b="b"/>
              <a:pathLst>
                <a:path w="3617375" h="697693">
                  <a:moveTo>
                    <a:pt x="0" y="0"/>
                  </a:moveTo>
                  <a:lnTo>
                    <a:pt x="3617375" y="0"/>
                  </a:lnTo>
                  <a:lnTo>
                    <a:pt x="3617375" y="697693"/>
                  </a:lnTo>
                  <a:lnTo>
                    <a:pt x="0" y="697693"/>
                  </a:lnTo>
                  <a:close/>
                </a:path>
              </a:pathLst>
            </a:custGeom>
            <a:solidFill>
              <a:srgbClr val="D5D5EA"/>
            </a:solidFill>
          </p:spPr>
          <p:txBody>
            <a:bodyPr/>
            <a:lstStyle/>
            <a:p>
              <a:endParaRPr lang="en-GB"/>
            </a:p>
          </p:txBody>
        </p:sp>
        <p:sp>
          <p:nvSpPr>
            <p:cNvPr id="4" name="TextBox 4"/>
            <p:cNvSpPr txBox="1"/>
            <p:nvPr/>
          </p:nvSpPr>
          <p:spPr>
            <a:xfrm>
              <a:off x="0" y="-19050"/>
              <a:ext cx="3617375" cy="716743"/>
            </a:xfrm>
            <a:prstGeom prst="rect">
              <a:avLst/>
            </a:prstGeom>
          </p:spPr>
          <p:txBody>
            <a:bodyPr lIns="50800" tIns="50800" rIns="50800" bIns="50800" rtlCol="0" anchor="ctr"/>
            <a:lstStyle/>
            <a:p>
              <a:pPr algn="ctr">
                <a:lnSpc>
                  <a:spcPts val="3250"/>
                </a:lnSpc>
              </a:pPr>
              <a:endParaRPr/>
            </a:p>
          </p:txBody>
        </p:sp>
      </p:grpSp>
      <p:sp>
        <p:nvSpPr>
          <p:cNvPr id="5" name="Freeform 5"/>
          <p:cNvSpPr/>
          <p:nvPr/>
        </p:nvSpPr>
        <p:spPr>
          <a:xfrm flipH="1">
            <a:off x="6605644" y="1473012"/>
            <a:ext cx="11682356" cy="8813988"/>
          </a:xfrm>
          <a:custGeom>
            <a:avLst/>
            <a:gdLst/>
            <a:ahLst/>
            <a:cxnLst/>
            <a:rect l="l" t="t" r="r" b="b"/>
            <a:pathLst>
              <a:path w="11682356" h="8813988">
                <a:moveTo>
                  <a:pt x="11682356" y="0"/>
                </a:moveTo>
                <a:lnTo>
                  <a:pt x="0" y="0"/>
                </a:lnTo>
                <a:lnTo>
                  <a:pt x="0" y="8813988"/>
                </a:lnTo>
                <a:lnTo>
                  <a:pt x="11682356" y="8813988"/>
                </a:lnTo>
                <a:lnTo>
                  <a:pt x="11682356" y="0"/>
                </a:lnTo>
                <a:close/>
              </a:path>
            </a:pathLst>
          </a:custGeom>
          <a:blipFill>
            <a:blip r:embed="rId2"/>
            <a:stretch>
              <a:fillRect l="-14675"/>
            </a:stretch>
          </a:blipFill>
        </p:spPr>
        <p:txBody>
          <a:bodyPr/>
          <a:lstStyle/>
          <a:p>
            <a:endParaRPr lang="en-GB"/>
          </a:p>
        </p:txBody>
      </p:sp>
      <p:sp>
        <p:nvSpPr>
          <p:cNvPr id="6" name="TextBox 6"/>
          <p:cNvSpPr txBox="1"/>
          <p:nvPr/>
        </p:nvSpPr>
        <p:spPr>
          <a:xfrm>
            <a:off x="783597" y="3564978"/>
            <a:ext cx="9182737" cy="4808233"/>
          </a:xfrm>
          <a:prstGeom prst="rect">
            <a:avLst/>
          </a:prstGeom>
        </p:spPr>
        <p:txBody>
          <a:bodyPr lIns="0" tIns="0" rIns="0" bIns="0" rtlCol="0" anchor="t">
            <a:spAutoFit/>
          </a:bodyPr>
          <a:lstStyle/>
          <a:p>
            <a:pPr marL="896147" lvl="1" indent="-448073">
              <a:lnSpc>
                <a:spcPts val="5478"/>
              </a:lnSpc>
              <a:buFont typeface="Arial"/>
              <a:buChar char="•"/>
            </a:pPr>
            <a:r>
              <a:rPr lang="en-US" sz="4150" spc="37">
                <a:solidFill>
                  <a:srgbClr val="1B2848"/>
                </a:solidFill>
                <a:latin typeface="Montserrat"/>
              </a:rPr>
              <a:t>Family life</a:t>
            </a:r>
          </a:p>
          <a:p>
            <a:pPr marL="896147" lvl="1" indent="-448073">
              <a:lnSpc>
                <a:spcPts val="5478"/>
              </a:lnSpc>
              <a:buFont typeface="Arial"/>
              <a:buChar char="•"/>
            </a:pPr>
            <a:r>
              <a:rPr lang="en-US" sz="4150" spc="37">
                <a:solidFill>
                  <a:srgbClr val="1B2848"/>
                </a:solidFill>
                <a:latin typeface="Montserrat"/>
              </a:rPr>
              <a:t>School work</a:t>
            </a:r>
          </a:p>
          <a:p>
            <a:pPr marL="896147" lvl="1" indent="-448073">
              <a:lnSpc>
                <a:spcPts val="5478"/>
              </a:lnSpc>
              <a:buFont typeface="Arial"/>
              <a:buChar char="•"/>
            </a:pPr>
            <a:r>
              <a:rPr lang="en-US" sz="4150" spc="37">
                <a:solidFill>
                  <a:srgbClr val="1B2848"/>
                </a:solidFill>
                <a:latin typeface="Montserrat"/>
              </a:rPr>
              <a:t>Relationships</a:t>
            </a:r>
          </a:p>
          <a:p>
            <a:pPr marL="896147" lvl="1" indent="-448073">
              <a:lnSpc>
                <a:spcPts val="5478"/>
              </a:lnSpc>
              <a:buFont typeface="Arial"/>
              <a:buChar char="•"/>
            </a:pPr>
            <a:r>
              <a:rPr lang="en-US" sz="4150" spc="37">
                <a:solidFill>
                  <a:srgbClr val="1B2848"/>
                </a:solidFill>
                <a:latin typeface="Montserrat"/>
              </a:rPr>
              <a:t>Friendships</a:t>
            </a:r>
          </a:p>
          <a:p>
            <a:pPr marL="896147" lvl="1" indent="-448073">
              <a:lnSpc>
                <a:spcPts val="5478"/>
              </a:lnSpc>
              <a:buFont typeface="Arial"/>
              <a:buChar char="•"/>
            </a:pPr>
            <a:r>
              <a:rPr lang="en-US" sz="4150" spc="37">
                <a:solidFill>
                  <a:srgbClr val="1B2848"/>
                </a:solidFill>
                <a:latin typeface="Montserrat"/>
              </a:rPr>
              <a:t>Socially</a:t>
            </a:r>
          </a:p>
          <a:p>
            <a:pPr marL="896147" lvl="1" indent="-448073">
              <a:lnSpc>
                <a:spcPts val="5478"/>
              </a:lnSpc>
              <a:buFont typeface="Arial"/>
              <a:buChar char="•"/>
            </a:pPr>
            <a:r>
              <a:rPr lang="en-US" sz="4150" spc="37">
                <a:solidFill>
                  <a:srgbClr val="1B2848"/>
                </a:solidFill>
                <a:latin typeface="Montserrat"/>
              </a:rPr>
              <a:t>Mental health</a:t>
            </a:r>
          </a:p>
          <a:p>
            <a:pPr marL="896147" lvl="1" indent="-448073">
              <a:lnSpc>
                <a:spcPts val="5478"/>
              </a:lnSpc>
              <a:buFont typeface="Arial"/>
              <a:buChar char="•"/>
            </a:pPr>
            <a:r>
              <a:rPr lang="en-US" sz="4150" spc="37">
                <a:solidFill>
                  <a:srgbClr val="1B2848"/>
                </a:solidFill>
                <a:latin typeface="Montserrat"/>
              </a:rPr>
              <a:t>Future relationships</a:t>
            </a:r>
          </a:p>
        </p:txBody>
      </p:sp>
      <p:sp>
        <p:nvSpPr>
          <p:cNvPr id="7" name="TextBox 7"/>
          <p:cNvSpPr txBox="1"/>
          <p:nvPr/>
        </p:nvSpPr>
        <p:spPr>
          <a:xfrm>
            <a:off x="783597" y="911829"/>
            <a:ext cx="12216338" cy="1934974"/>
          </a:xfrm>
          <a:prstGeom prst="rect">
            <a:avLst/>
          </a:prstGeom>
        </p:spPr>
        <p:txBody>
          <a:bodyPr lIns="0" tIns="0" rIns="0" bIns="0" rtlCol="0" anchor="t">
            <a:spAutoFit/>
          </a:bodyPr>
          <a:lstStyle/>
          <a:p>
            <a:pPr algn="l">
              <a:lnSpc>
                <a:spcPts val="7504"/>
              </a:lnSpc>
            </a:pPr>
            <a:r>
              <a:rPr lang="en-US" sz="6700">
                <a:solidFill>
                  <a:srgbClr val="1B2848"/>
                </a:solidFill>
                <a:latin typeface="Montserrat Ultra-Bold"/>
              </a:rPr>
              <a:t>What about how bullying affects other areas of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94598"/>
            <a:ext cx="18288000" cy="2068858"/>
            <a:chOff x="0" y="0"/>
            <a:chExt cx="4816593" cy="544885"/>
          </a:xfrm>
        </p:grpSpPr>
        <p:sp>
          <p:nvSpPr>
            <p:cNvPr id="3" name="Freeform 3"/>
            <p:cNvSpPr/>
            <p:nvPr/>
          </p:nvSpPr>
          <p:spPr>
            <a:xfrm>
              <a:off x="0" y="0"/>
              <a:ext cx="4816592" cy="544885"/>
            </a:xfrm>
            <a:custGeom>
              <a:avLst/>
              <a:gdLst/>
              <a:ahLst/>
              <a:cxnLst/>
              <a:rect l="l" t="t" r="r" b="b"/>
              <a:pathLst>
                <a:path w="4816592" h="544885">
                  <a:moveTo>
                    <a:pt x="0" y="0"/>
                  </a:moveTo>
                  <a:lnTo>
                    <a:pt x="4816592" y="0"/>
                  </a:lnTo>
                  <a:lnTo>
                    <a:pt x="4816592" y="544885"/>
                  </a:lnTo>
                  <a:lnTo>
                    <a:pt x="0" y="544885"/>
                  </a:lnTo>
                  <a:close/>
                </a:path>
              </a:pathLst>
            </a:custGeom>
            <a:solidFill>
              <a:srgbClr val="D5D5EA"/>
            </a:solidFill>
          </p:spPr>
          <p:txBody>
            <a:bodyPr/>
            <a:lstStyle/>
            <a:p>
              <a:endParaRPr lang="en-GB"/>
            </a:p>
          </p:txBody>
        </p:sp>
        <p:sp>
          <p:nvSpPr>
            <p:cNvPr id="4" name="TextBox 4"/>
            <p:cNvSpPr txBox="1"/>
            <p:nvPr/>
          </p:nvSpPr>
          <p:spPr>
            <a:xfrm>
              <a:off x="0" y="-19050"/>
              <a:ext cx="4816593" cy="563935"/>
            </a:xfrm>
            <a:prstGeom prst="rect">
              <a:avLst/>
            </a:prstGeom>
          </p:spPr>
          <p:txBody>
            <a:bodyPr lIns="50800" tIns="50800" rIns="50800" bIns="50800" rtlCol="0" anchor="ctr"/>
            <a:lstStyle/>
            <a:p>
              <a:pPr algn="ctr">
                <a:lnSpc>
                  <a:spcPts val="3250"/>
                </a:lnSpc>
              </a:pPr>
              <a:endParaRPr/>
            </a:p>
          </p:txBody>
        </p:sp>
      </p:grpSp>
      <p:sp>
        <p:nvSpPr>
          <p:cNvPr id="5" name="Freeform 5"/>
          <p:cNvSpPr/>
          <p:nvPr/>
        </p:nvSpPr>
        <p:spPr>
          <a:xfrm>
            <a:off x="9144000" y="1701773"/>
            <a:ext cx="8510234" cy="8561087"/>
          </a:xfrm>
          <a:custGeom>
            <a:avLst/>
            <a:gdLst/>
            <a:ahLst/>
            <a:cxnLst/>
            <a:rect l="l" t="t" r="r" b="b"/>
            <a:pathLst>
              <a:path w="8510234" h="8561087">
                <a:moveTo>
                  <a:pt x="0" y="0"/>
                </a:moveTo>
                <a:lnTo>
                  <a:pt x="8510234" y="0"/>
                </a:lnTo>
                <a:lnTo>
                  <a:pt x="8510234" y="8561086"/>
                </a:lnTo>
                <a:lnTo>
                  <a:pt x="0" y="8561086"/>
                </a:lnTo>
                <a:lnTo>
                  <a:pt x="0" y="0"/>
                </a:lnTo>
                <a:close/>
              </a:path>
            </a:pathLst>
          </a:custGeom>
          <a:blipFill>
            <a:blip r:embed="rId2">
              <a:extLst>
                <a:ext uri="{96DAC541-7B7A-43D3-8B79-37D633B846F1}">
                  <asvg:svgBlip xmlns:asvg="http://schemas.microsoft.com/office/drawing/2016/SVG/main" r:embed="rId3"/>
                </a:ext>
              </a:extLst>
            </a:blip>
            <a:stretch>
              <a:fillRect l="-804" b="-6037"/>
            </a:stretch>
          </a:blipFill>
        </p:spPr>
        <p:txBody>
          <a:bodyPr/>
          <a:lstStyle/>
          <a:p>
            <a:endParaRPr lang="en-GB"/>
          </a:p>
        </p:txBody>
      </p:sp>
      <p:sp>
        <p:nvSpPr>
          <p:cNvPr id="6" name="TextBox 6"/>
          <p:cNvSpPr txBox="1"/>
          <p:nvPr/>
        </p:nvSpPr>
        <p:spPr>
          <a:xfrm>
            <a:off x="806687" y="626831"/>
            <a:ext cx="14043043" cy="1282441"/>
          </a:xfrm>
          <a:prstGeom prst="rect">
            <a:avLst/>
          </a:prstGeom>
        </p:spPr>
        <p:txBody>
          <a:bodyPr lIns="0" tIns="0" rIns="0" bIns="0" rtlCol="0" anchor="t">
            <a:spAutoFit/>
          </a:bodyPr>
          <a:lstStyle/>
          <a:p>
            <a:pPr algn="l">
              <a:lnSpc>
                <a:spcPts val="10512"/>
              </a:lnSpc>
            </a:pPr>
            <a:r>
              <a:rPr lang="en-US" sz="7300">
                <a:solidFill>
                  <a:srgbClr val="1B2848"/>
                </a:solidFill>
                <a:latin typeface="Montserrat Ultra-Bold"/>
              </a:rPr>
              <a:t>How to get bullying to stop</a:t>
            </a:r>
          </a:p>
        </p:txBody>
      </p:sp>
      <p:sp>
        <p:nvSpPr>
          <p:cNvPr id="7" name="TextBox 7"/>
          <p:cNvSpPr txBox="1"/>
          <p:nvPr/>
        </p:nvSpPr>
        <p:spPr>
          <a:xfrm>
            <a:off x="621747" y="2938776"/>
            <a:ext cx="8728520" cy="6319524"/>
          </a:xfrm>
          <a:prstGeom prst="rect">
            <a:avLst/>
          </a:prstGeom>
        </p:spPr>
        <p:txBody>
          <a:bodyPr lIns="0" tIns="0" rIns="0" bIns="0" rtlCol="0" anchor="t">
            <a:spAutoFit/>
          </a:bodyPr>
          <a:lstStyle/>
          <a:p>
            <a:pPr marL="863588" lvl="1" indent="-431794">
              <a:lnSpc>
                <a:spcPts val="7239"/>
              </a:lnSpc>
              <a:buFont typeface="Arial"/>
              <a:buChar char="•"/>
            </a:pPr>
            <a:r>
              <a:rPr lang="en-US" sz="3999">
                <a:solidFill>
                  <a:srgbClr val="1B2848"/>
                </a:solidFill>
                <a:latin typeface="Montserrat"/>
              </a:rPr>
              <a:t>Speak to a teacher</a:t>
            </a:r>
          </a:p>
          <a:p>
            <a:pPr marL="863588" lvl="1" indent="-431794">
              <a:lnSpc>
                <a:spcPts val="7239"/>
              </a:lnSpc>
              <a:buFont typeface="Arial"/>
              <a:buChar char="•"/>
            </a:pPr>
            <a:r>
              <a:rPr lang="en-US" sz="3999">
                <a:solidFill>
                  <a:srgbClr val="1B2848"/>
                </a:solidFill>
                <a:latin typeface="Montserrat"/>
              </a:rPr>
              <a:t>Talk to a parent or a family member</a:t>
            </a:r>
          </a:p>
          <a:p>
            <a:pPr marL="863588" lvl="1" indent="-431794">
              <a:lnSpc>
                <a:spcPts val="7239"/>
              </a:lnSpc>
              <a:buFont typeface="Arial"/>
              <a:buChar char="•"/>
            </a:pPr>
            <a:r>
              <a:rPr lang="en-US" sz="3999">
                <a:solidFill>
                  <a:srgbClr val="1B2848"/>
                </a:solidFill>
                <a:latin typeface="Montserrat"/>
              </a:rPr>
              <a:t>Be assertive </a:t>
            </a:r>
          </a:p>
          <a:p>
            <a:pPr marL="863588" lvl="1" indent="-431794">
              <a:lnSpc>
                <a:spcPts val="7239"/>
              </a:lnSpc>
              <a:buFont typeface="Arial"/>
              <a:buChar char="•"/>
            </a:pPr>
            <a:r>
              <a:rPr lang="en-US" sz="3999">
                <a:solidFill>
                  <a:srgbClr val="1B2848"/>
                </a:solidFill>
                <a:latin typeface="Montserrat"/>
              </a:rPr>
              <a:t>Ignore it and walk away </a:t>
            </a:r>
          </a:p>
          <a:p>
            <a:pPr marL="863588" lvl="1" indent="-431794">
              <a:lnSpc>
                <a:spcPts val="7239"/>
              </a:lnSpc>
              <a:buFont typeface="Arial"/>
              <a:buChar char="•"/>
            </a:pPr>
            <a:r>
              <a:rPr lang="en-US" sz="3999">
                <a:solidFill>
                  <a:srgbClr val="1B2848"/>
                </a:solidFill>
                <a:latin typeface="Montserrat"/>
              </a:rPr>
              <a:t>Keep a diary of all incidents</a:t>
            </a:r>
          </a:p>
          <a:p>
            <a:pPr marL="863588" lvl="1" indent="-431794">
              <a:lnSpc>
                <a:spcPts val="7239"/>
              </a:lnSpc>
              <a:buFont typeface="Arial"/>
              <a:buChar char="•"/>
            </a:pPr>
            <a:r>
              <a:rPr lang="en-US" sz="3999">
                <a:solidFill>
                  <a:srgbClr val="1B2848"/>
                </a:solidFill>
                <a:latin typeface="Montserrat"/>
              </a:rPr>
              <a:t>Report it if it is online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94598"/>
            <a:ext cx="8985734" cy="2068858"/>
            <a:chOff x="0" y="0"/>
            <a:chExt cx="2366613" cy="544885"/>
          </a:xfrm>
        </p:grpSpPr>
        <p:sp>
          <p:nvSpPr>
            <p:cNvPr id="3" name="Freeform 3"/>
            <p:cNvSpPr/>
            <p:nvPr/>
          </p:nvSpPr>
          <p:spPr>
            <a:xfrm>
              <a:off x="0" y="0"/>
              <a:ext cx="2366613" cy="544885"/>
            </a:xfrm>
            <a:custGeom>
              <a:avLst/>
              <a:gdLst/>
              <a:ahLst/>
              <a:cxnLst/>
              <a:rect l="l" t="t" r="r" b="b"/>
              <a:pathLst>
                <a:path w="2366613" h="544885">
                  <a:moveTo>
                    <a:pt x="0" y="0"/>
                  </a:moveTo>
                  <a:lnTo>
                    <a:pt x="2366613" y="0"/>
                  </a:lnTo>
                  <a:lnTo>
                    <a:pt x="2366613" y="544885"/>
                  </a:lnTo>
                  <a:lnTo>
                    <a:pt x="0" y="544885"/>
                  </a:lnTo>
                  <a:close/>
                </a:path>
              </a:pathLst>
            </a:custGeom>
            <a:solidFill>
              <a:srgbClr val="D5D5EA"/>
            </a:solidFill>
          </p:spPr>
          <p:txBody>
            <a:bodyPr/>
            <a:lstStyle/>
            <a:p>
              <a:endParaRPr lang="en-GB"/>
            </a:p>
          </p:txBody>
        </p:sp>
        <p:sp>
          <p:nvSpPr>
            <p:cNvPr id="4" name="TextBox 4"/>
            <p:cNvSpPr txBox="1"/>
            <p:nvPr/>
          </p:nvSpPr>
          <p:spPr>
            <a:xfrm>
              <a:off x="0" y="-19050"/>
              <a:ext cx="2366613" cy="563935"/>
            </a:xfrm>
            <a:prstGeom prst="rect">
              <a:avLst/>
            </a:prstGeom>
          </p:spPr>
          <p:txBody>
            <a:bodyPr lIns="50800" tIns="50800" rIns="50800" bIns="50800" rtlCol="0" anchor="ctr"/>
            <a:lstStyle/>
            <a:p>
              <a:pPr algn="ctr">
                <a:lnSpc>
                  <a:spcPts val="3250"/>
                </a:lnSpc>
              </a:pPr>
              <a:endParaRPr/>
            </a:p>
          </p:txBody>
        </p:sp>
      </p:grpSp>
      <p:sp>
        <p:nvSpPr>
          <p:cNvPr id="5" name="TextBox 5"/>
          <p:cNvSpPr txBox="1"/>
          <p:nvPr/>
        </p:nvSpPr>
        <p:spPr>
          <a:xfrm>
            <a:off x="806687" y="2931030"/>
            <a:ext cx="15339981" cy="6327270"/>
          </a:xfrm>
          <a:prstGeom prst="rect">
            <a:avLst/>
          </a:prstGeom>
        </p:spPr>
        <p:txBody>
          <a:bodyPr lIns="0" tIns="0" rIns="0" bIns="0" rtlCol="0" anchor="t">
            <a:spAutoFit/>
          </a:bodyPr>
          <a:lstStyle/>
          <a:p>
            <a:pPr marL="669283" lvl="1" indent="-334641">
              <a:lnSpc>
                <a:spcPts val="6323"/>
              </a:lnSpc>
              <a:buFont typeface="Arial"/>
              <a:buChar char="•"/>
            </a:pPr>
            <a:r>
              <a:rPr lang="en-US" sz="3099" dirty="0">
                <a:solidFill>
                  <a:srgbClr val="1B2848"/>
                </a:solidFill>
                <a:latin typeface="Montserrat"/>
              </a:rPr>
              <a:t>You can spot a bully from the way they look and act?</a:t>
            </a:r>
          </a:p>
          <a:p>
            <a:pPr marL="669283" lvl="1" indent="-334641">
              <a:lnSpc>
                <a:spcPts val="6323"/>
              </a:lnSpc>
              <a:buFont typeface="Arial"/>
              <a:buChar char="•"/>
            </a:pPr>
            <a:r>
              <a:rPr lang="en-US" sz="3099" dirty="0">
                <a:solidFill>
                  <a:srgbClr val="1B2848"/>
                </a:solidFill>
                <a:latin typeface="Montserrat"/>
              </a:rPr>
              <a:t>Cyberbullying can only affect someone if they are online and have an account too</a:t>
            </a:r>
          </a:p>
          <a:p>
            <a:pPr marL="669283" lvl="1" indent="-334641">
              <a:lnSpc>
                <a:spcPts val="6323"/>
              </a:lnSpc>
              <a:buFont typeface="Arial"/>
              <a:buChar char="•"/>
            </a:pPr>
            <a:r>
              <a:rPr lang="en-US" sz="3099" dirty="0">
                <a:solidFill>
                  <a:srgbClr val="1B2848"/>
                </a:solidFill>
                <a:latin typeface="Montserrat"/>
              </a:rPr>
              <a:t>Bullying is a normal part of childhood and you should just ignore it</a:t>
            </a:r>
          </a:p>
          <a:p>
            <a:pPr marL="669283" lvl="1" indent="-334641">
              <a:lnSpc>
                <a:spcPts val="6323"/>
              </a:lnSpc>
              <a:buFont typeface="Arial"/>
              <a:buChar char="•"/>
            </a:pPr>
            <a:r>
              <a:rPr lang="en-US" sz="3099" dirty="0">
                <a:solidFill>
                  <a:srgbClr val="1B2848"/>
                </a:solidFill>
                <a:latin typeface="Montserrat"/>
              </a:rPr>
              <a:t>Bullying only happens in schools</a:t>
            </a:r>
          </a:p>
          <a:p>
            <a:pPr marL="669283" lvl="1" indent="-334641">
              <a:lnSpc>
                <a:spcPts val="6323"/>
              </a:lnSpc>
              <a:buFont typeface="Arial"/>
              <a:buChar char="•"/>
            </a:pPr>
            <a:r>
              <a:rPr lang="en-US" sz="3099" dirty="0">
                <a:solidFill>
                  <a:srgbClr val="1B2848"/>
                </a:solidFill>
                <a:latin typeface="Montserrat"/>
              </a:rPr>
              <a:t>Reporting a bully will make things worse</a:t>
            </a:r>
          </a:p>
          <a:p>
            <a:pPr marL="669283" lvl="1" indent="-334641">
              <a:lnSpc>
                <a:spcPts val="6323"/>
              </a:lnSpc>
              <a:buFont typeface="Arial"/>
              <a:buChar char="•"/>
            </a:pPr>
            <a:r>
              <a:rPr lang="en-US" sz="3099" dirty="0">
                <a:solidFill>
                  <a:srgbClr val="1B2848"/>
                </a:solidFill>
                <a:latin typeface="Montserrat"/>
              </a:rPr>
              <a:t>It is easy to spot the signs of bullying</a:t>
            </a:r>
          </a:p>
          <a:p>
            <a:pPr marL="669283" lvl="1" indent="-334641">
              <a:lnSpc>
                <a:spcPts val="6323"/>
              </a:lnSpc>
              <a:buFont typeface="Arial"/>
              <a:buChar char="•"/>
            </a:pPr>
            <a:r>
              <a:rPr lang="en-US" sz="3099" dirty="0">
                <a:solidFill>
                  <a:srgbClr val="1B2848"/>
                </a:solidFill>
                <a:latin typeface="Montserrat"/>
              </a:rPr>
              <a:t>It is not bullying if someone deletes the comment or post</a:t>
            </a:r>
          </a:p>
        </p:txBody>
      </p:sp>
      <p:sp>
        <p:nvSpPr>
          <p:cNvPr id="6" name="Freeform 6"/>
          <p:cNvSpPr/>
          <p:nvPr/>
        </p:nvSpPr>
        <p:spPr>
          <a:xfrm>
            <a:off x="12456513" y="168812"/>
            <a:ext cx="5831487" cy="3877939"/>
          </a:xfrm>
          <a:custGeom>
            <a:avLst/>
            <a:gdLst/>
            <a:ahLst/>
            <a:cxnLst/>
            <a:rect l="l" t="t" r="r" b="b"/>
            <a:pathLst>
              <a:path w="5831487" h="3877939">
                <a:moveTo>
                  <a:pt x="0" y="0"/>
                </a:moveTo>
                <a:lnTo>
                  <a:pt x="5831487" y="0"/>
                </a:lnTo>
                <a:lnTo>
                  <a:pt x="5831487" y="3877939"/>
                </a:lnTo>
                <a:lnTo>
                  <a:pt x="0" y="38779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806687" y="607781"/>
            <a:ext cx="7456201" cy="1500001"/>
          </a:xfrm>
          <a:prstGeom prst="rect">
            <a:avLst/>
          </a:prstGeom>
        </p:spPr>
        <p:txBody>
          <a:bodyPr lIns="0" tIns="0" rIns="0" bIns="0" rtlCol="0" anchor="t">
            <a:spAutoFit/>
          </a:bodyPr>
          <a:lstStyle/>
          <a:p>
            <a:pPr algn="l">
              <a:lnSpc>
                <a:spcPts val="12383"/>
              </a:lnSpc>
            </a:pPr>
            <a:r>
              <a:rPr lang="en-US" sz="8599">
                <a:solidFill>
                  <a:srgbClr val="1B2848"/>
                </a:solidFill>
                <a:latin typeface="Montserrat Ultra-Bold"/>
              </a:rPr>
              <a:t>True or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8472" y="2448495"/>
            <a:ext cx="10255137" cy="6647182"/>
          </a:xfrm>
          <a:prstGeom prst="rect">
            <a:avLst/>
          </a:prstGeom>
        </p:spPr>
        <p:txBody>
          <a:bodyPr lIns="0" tIns="0" rIns="0" bIns="0" rtlCol="0" anchor="t">
            <a:spAutoFit/>
          </a:bodyPr>
          <a:lstStyle/>
          <a:p>
            <a:pPr>
              <a:lnSpc>
                <a:spcPts val="5319"/>
              </a:lnSpc>
            </a:pPr>
            <a:r>
              <a:rPr lang="en-US" sz="3799">
                <a:solidFill>
                  <a:srgbClr val="1B2848"/>
                </a:solidFill>
                <a:latin typeface="Montserrat"/>
              </a:rPr>
              <a:t>Ask the students whose birthday is between January and July to stand up and remain standing. Ask them to put their hands on their hand. Then ask them how they would feel if they were asked to stand throughout the whole lesson. Once they describe their feelings (awkward, vulnerable, etc.) you reiterate to them that this is how people feel when they are being bullied even if they don’t show it. </a:t>
            </a:r>
          </a:p>
        </p:txBody>
      </p:sp>
      <p:grpSp>
        <p:nvGrpSpPr>
          <p:cNvPr id="3" name="Group 3"/>
          <p:cNvGrpSpPr/>
          <p:nvPr/>
        </p:nvGrpSpPr>
        <p:grpSpPr>
          <a:xfrm>
            <a:off x="0" y="3424"/>
            <a:ext cx="18288000" cy="1787476"/>
            <a:chOff x="0" y="0"/>
            <a:chExt cx="4816593" cy="470776"/>
          </a:xfrm>
        </p:grpSpPr>
        <p:sp>
          <p:nvSpPr>
            <p:cNvPr id="4" name="Freeform 4"/>
            <p:cNvSpPr/>
            <p:nvPr/>
          </p:nvSpPr>
          <p:spPr>
            <a:xfrm>
              <a:off x="0" y="0"/>
              <a:ext cx="4816592" cy="470776"/>
            </a:xfrm>
            <a:custGeom>
              <a:avLst/>
              <a:gdLst/>
              <a:ahLst/>
              <a:cxnLst/>
              <a:rect l="l" t="t" r="r" b="b"/>
              <a:pathLst>
                <a:path w="4816592" h="470776">
                  <a:moveTo>
                    <a:pt x="0" y="0"/>
                  </a:moveTo>
                  <a:lnTo>
                    <a:pt x="4816592" y="0"/>
                  </a:lnTo>
                  <a:lnTo>
                    <a:pt x="4816592" y="470776"/>
                  </a:lnTo>
                  <a:lnTo>
                    <a:pt x="0" y="470776"/>
                  </a:lnTo>
                  <a:close/>
                </a:path>
              </a:pathLst>
            </a:custGeom>
            <a:solidFill>
              <a:srgbClr val="D5D5EA"/>
            </a:solidFill>
          </p:spPr>
          <p:txBody>
            <a:bodyPr/>
            <a:lstStyle/>
            <a:p>
              <a:endParaRPr lang="en-GB"/>
            </a:p>
          </p:txBody>
        </p:sp>
        <p:sp>
          <p:nvSpPr>
            <p:cNvPr id="5" name="TextBox 5"/>
            <p:cNvSpPr txBox="1"/>
            <p:nvPr/>
          </p:nvSpPr>
          <p:spPr>
            <a:xfrm>
              <a:off x="0" y="-19050"/>
              <a:ext cx="4816593" cy="489826"/>
            </a:xfrm>
            <a:prstGeom prst="rect">
              <a:avLst/>
            </a:prstGeom>
          </p:spPr>
          <p:txBody>
            <a:bodyPr lIns="50800" tIns="50800" rIns="50800" bIns="50800" rtlCol="0" anchor="ctr"/>
            <a:lstStyle/>
            <a:p>
              <a:pPr algn="ctr">
                <a:lnSpc>
                  <a:spcPts val="3250"/>
                </a:lnSpc>
              </a:pPr>
              <a:endParaRPr/>
            </a:p>
          </p:txBody>
        </p:sp>
      </p:grpSp>
      <p:sp>
        <p:nvSpPr>
          <p:cNvPr id="6" name="Freeform 6"/>
          <p:cNvSpPr/>
          <p:nvPr/>
        </p:nvSpPr>
        <p:spPr>
          <a:xfrm>
            <a:off x="11434016" y="2131059"/>
            <a:ext cx="6341244" cy="8155941"/>
          </a:xfrm>
          <a:custGeom>
            <a:avLst/>
            <a:gdLst/>
            <a:ahLst/>
            <a:cxnLst/>
            <a:rect l="l" t="t" r="r" b="b"/>
            <a:pathLst>
              <a:path w="6341244" h="8155941">
                <a:moveTo>
                  <a:pt x="0" y="0"/>
                </a:moveTo>
                <a:lnTo>
                  <a:pt x="6341244" y="0"/>
                </a:lnTo>
                <a:lnTo>
                  <a:pt x="6341244" y="8155941"/>
                </a:lnTo>
                <a:lnTo>
                  <a:pt x="0" y="81559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758472" y="187742"/>
            <a:ext cx="17262521" cy="1256914"/>
          </a:xfrm>
          <a:prstGeom prst="rect">
            <a:avLst/>
          </a:prstGeom>
        </p:spPr>
        <p:txBody>
          <a:bodyPr lIns="0" tIns="0" rIns="0" bIns="0" rtlCol="0" anchor="t">
            <a:spAutoFit/>
          </a:bodyPr>
          <a:lstStyle/>
          <a:p>
            <a:pPr algn="l">
              <a:lnSpc>
                <a:spcPts val="10368"/>
              </a:lnSpc>
            </a:pPr>
            <a:r>
              <a:rPr lang="en-US" sz="7200">
                <a:solidFill>
                  <a:srgbClr val="1B2848"/>
                </a:solidFill>
                <a:latin typeface="Montserrat Ultra-Bold"/>
              </a:rPr>
              <a:t>Bullying task one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604</Words>
  <Application>Microsoft Office PowerPoint</Application>
  <PresentationFormat>Custom</PresentationFormat>
  <Paragraphs>81</Paragraphs>
  <Slides>12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ITC Motter Corpus Regular</vt:lpstr>
      <vt:lpstr>Montserrat Bold</vt:lpstr>
      <vt:lpstr>Arial</vt:lpstr>
      <vt:lpstr>Montserrat</vt:lpstr>
      <vt:lpstr>Montserrat Classic Bold</vt:lpstr>
      <vt:lpstr>Montserrat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bullying week presentation</dc:title>
  <cp:lastModifiedBy>Nishma Shah</cp:lastModifiedBy>
  <cp:revision>3</cp:revision>
  <dcterms:created xsi:type="dcterms:W3CDTF">2006-08-16T00:00:00Z</dcterms:created>
  <dcterms:modified xsi:type="dcterms:W3CDTF">2023-11-10T09:39:25Z</dcterms:modified>
  <dc:identifier>DAFzwPJBmy0</dc:identifier>
</cp:coreProperties>
</file>